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71"/>
  </p:notesMasterIdLst>
  <p:handoutMasterIdLst>
    <p:handoutMasterId r:id="rId172"/>
  </p:handoutMasterIdLst>
  <p:sldIdLst>
    <p:sldId id="1344" r:id="rId2"/>
    <p:sldId id="1353" r:id="rId3"/>
    <p:sldId id="1345" r:id="rId4"/>
    <p:sldId id="11221" r:id="rId5"/>
    <p:sldId id="11224" r:id="rId6"/>
    <p:sldId id="11223" r:id="rId7"/>
    <p:sldId id="11225" r:id="rId8"/>
    <p:sldId id="11226" r:id="rId9"/>
    <p:sldId id="11227" r:id="rId10"/>
    <p:sldId id="11228" r:id="rId11"/>
    <p:sldId id="1346" r:id="rId12"/>
    <p:sldId id="1347" r:id="rId13"/>
    <p:sldId id="1348" r:id="rId14"/>
    <p:sldId id="1349" r:id="rId15"/>
    <p:sldId id="1435" r:id="rId16"/>
    <p:sldId id="1436" r:id="rId17"/>
    <p:sldId id="1350" r:id="rId18"/>
    <p:sldId id="1380" r:id="rId19"/>
    <p:sldId id="1413" r:id="rId20"/>
    <p:sldId id="1382" r:id="rId21"/>
    <p:sldId id="1383" r:id="rId22"/>
    <p:sldId id="1384" r:id="rId23"/>
    <p:sldId id="1385" r:id="rId24"/>
    <p:sldId id="1386" r:id="rId25"/>
    <p:sldId id="1387" r:id="rId26"/>
    <p:sldId id="1388" r:id="rId27"/>
    <p:sldId id="1351" r:id="rId28"/>
    <p:sldId id="1352" r:id="rId29"/>
    <p:sldId id="1324" r:id="rId30"/>
    <p:sldId id="1325" r:id="rId31"/>
    <p:sldId id="1326" r:id="rId32"/>
    <p:sldId id="1327" r:id="rId33"/>
    <p:sldId id="1339" r:id="rId34"/>
    <p:sldId id="1340" r:id="rId35"/>
    <p:sldId id="1328" r:id="rId36"/>
    <p:sldId id="1329" r:id="rId37"/>
    <p:sldId id="1330" r:id="rId38"/>
    <p:sldId id="1331" r:id="rId39"/>
    <p:sldId id="1332" r:id="rId40"/>
    <p:sldId id="1341" r:id="rId41"/>
    <p:sldId id="1469" r:id="rId42"/>
    <p:sldId id="1470" r:id="rId43"/>
    <p:sldId id="1471" r:id="rId44"/>
    <p:sldId id="1472" r:id="rId45"/>
    <p:sldId id="1473" r:id="rId46"/>
    <p:sldId id="1474" r:id="rId47"/>
    <p:sldId id="1342" r:id="rId48"/>
    <p:sldId id="1343" r:id="rId49"/>
    <p:sldId id="1337" r:id="rId50"/>
    <p:sldId id="1235" r:id="rId51"/>
    <p:sldId id="1463" r:id="rId52"/>
    <p:sldId id="1489" r:id="rId53"/>
    <p:sldId id="1490" r:id="rId54"/>
    <p:sldId id="1492" r:id="rId55"/>
    <p:sldId id="1493" r:id="rId56"/>
    <p:sldId id="1464" r:id="rId57"/>
    <p:sldId id="1465" r:id="rId58"/>
    <p:sldId id="1466" r:id="rId59"/>
    <p:sldId id="1461" r:id="rId60"/>
    <p:sldId id="1482" r:id="rId61"/>
    <p:sldId id="1480" r:id="rId62"/>
    <p:sldId id="1481" r:id="rId63"/>
    <p:sldId id="1462" r:id="rId64"/>
    <p:sldId id="1495" r:id="rId65"/>
    <p:sldId id="11229" r:id="rId66"/>
    <p:sldId id="11230" r:id="rId67"/>
    <p:sldId id="11231" r:id="rId68"/>
    <p:sldId id="1355" r:id="rId69"/>
    <p:sldId id="1414" r:id="rId70"/>
    <p:sldId id="1415" r:id="rId71"/>
    <p:sldId id="1417" r:id="rId72"/>
    <p:sldId id="1418" r:id="rId73"/>
    <p:sldId id="1425" r:id="rId74"/>
    <p:sldId id="1419" r:id="rId75"/>
    <p:sldId id="1437" r:id="rId76"/>
    <p:sldId id="1438" r:id="rId77"/>
    <p:sldId id="1439" r:id="rId78"/>
    <p:sldId id="1440" r:id="rId79"/>
    <p:sldId id="1441" r:id="rId80"/>
    <p:sldId id="1484" r:id="rId81"/>
    <p:sldId id="1442" r:id="rId82"/>
    <p:sldId id="1443" r:id="rId83"/>
    <p:sldId id="1444" r:id="rId84"/>
    <p:sldId id="1445" r:id="rId85"/>
    <p:sldId id="1486" r:id="rId86"/>
    <p:sldId id="1485" r:id="rId87"/>
    <p:sldId id="324" r:id="rId88"/>
    <p:sldId id="11178" r:id="rId89"/>
    <p:sldId id="11179" r:id="rId90"/>
    <p:sldId id="11180" r:id="rId91"/>
    <p:sldId id="11181" r:id="rId92"/>
    <p:sldId id="11182" r:id="rId93"/>
    <p:sldId id="11183" r:id="rId94"/>
    <p:sldId id="11184" r:id="rId95"/>
    <p:sldId id="11185" r:id="rId96"/>
    <p:sldId id="11186" r:id="rId97"/>
    <p:sldId id="11187" r:id="rId98"/>
    <p:sldId id="11189" r:id="rId99"/>
    <p:sldId id="11190" r:id="rId100"/>
    <p:sldId id="11191" r:id="rId101"/>
    <p:sldId id="11192" r:id="rId102"/>
    <p:sldId id="11193" r:id="rId103"/>
    <p:sldId id="11194" r:id="rId104"/>
    <p:sldId id="11195" r:id="rId105"/>
    <p:sldId id="11196" r:id="rId106"/>
    <p:sldId id="11197" r:id="rId107"/>
    <p:sldId id="11198" r:id="rId108"/>
    <p:sldId id="11199" r:id="rId109"/>
    <p:sldId id="11200" r:id="rId110"/>
    <p:sldId id="11201" r:id="rId111"/>
    <p:sldId id="11202" r:id="rId112"/>
    <p:sldId id="11203" r:id="rId113"/>
    <p:sldId id="11204" r:id="rId114"/>
    <p:sldId id="11217" r:id="rId115"/>
    <p:sldId id="11219" r:id="rId116"/>
    <p:sldId id="11220" r:id="rId117"/>
    <p:sldId id="11218" r:id="rId118"/>
    <p:sldId id="11205" r:id="rId119"/>
    <p:sldId id="11206" r:id="rId120"/>
    <p:sldId id="11211" r:id="rId121"/>
    <p:sldId id="11212" r:id="rId122"/>
    <p:sldId id="11208" r:id="rId123"/>
    <p:sldId id="11209" r:id="rId124"/>
    <p:sldId id="1446" r:id="rId125"/>
    <p:sldId id="1487" r:id="rId126"/>
    <p:sldId id="1488" r:id="rId127"/>
    <p:sldId id="1447" r:id="rId128"/>
    <p:sldId id="1448" r:id="rId129"/>
    <p:sldId id="1449" r:id="rId130"/>
    <p:sldId id="1450" r:id="rId131"/>
    <p:sldId id="1451" r:id="rId132"/>
    <p:sldId id="1452" r:id="rId133"/>
    <p:sldId id="1453" r:id="rId134"/>
    <p:sldId id="1454" r:id="rId135"/>
    <p:sldId id="1455" r:id="rId136"/>
    <p:sldId id="1434" r:id="rId137"/>
    <p:sldId id="1476" r:id="rId138"/>
    <p:sldId id="1478" r:id="rId139"/>
    <p:sldId id="1479" r:id="rId140"/>
    <p:sldId id="1477" r:id="rId141"/>
    <p:sldId id="11232" r:id="rId142"/>
    <p:sldId id="11233" r:id="rId143"/>
    <p:sldId id="11234" r:id="rId144"/>
    <p:sldId id="11235" r:id="rId145"/>
    <p:sldId id="11236" r:id="rId146"/>
    <p:sldId id="11237" r:id="rId147"/>
    <p:sldId id="11238" r:id="rId148"/>
    <p:sldId id="11239" r:id="rId149"/>
    <p:sldId id="11242" r:id="rId150"/>
    <p:sldId id="11240" r:id="rId151"/>
    <p:sldId id="11243" r:id="rId152"/>
    <p:sldId id="11244" r:id="rId153"/>
    <p:sldId id="11245" r:id="rId154"/>
    <p:sldId id="11246" r:id="rId155"/>
    <p:sldId id="11247" r:id="rId156"/>
    <p:sldId id="11248" r:id="rId157"/>
    <p:sldId id="11249" r:id="rId158"/>
    <p:sldId id="11250" r:id="rId159"/>
    <p:sldId id="11251" r:id="rId160"/>
    <p:sldId id="11252" r:id="rId161"/>
    <p:sldId id="11254" r:id="rId162"/>
    <p:sldId id="11253" r:id="rId163"/>
    <p:sldId id="11255" r:id="rId164"/>
    <p:sldId id="11256" r:id="rId165"/>
    <p:sldId id="11257" r:id="rId166"/>
    <p:sldId id="11258" r:id="rId167"/>
    <p:sldId id="11259" r:id="rId168"/>
    <p:sldId id="11260" r:id="rId169"/>
    <p:sldId id="11261" r:id="rId17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CE98"/>
    <a:srgbClr val="FFFF00"/>
    <a:srgbClr val="FAE2F6"/>
    <a:srgbClr val="F6E6EA"/>
    <a:srgbClr val="170981"/>
    <a:srgbClr val="121328"/>
    <a:srgbClr val="8F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20" autoAdjust="0"/>
  </p:normalViewPr>
  <p:slideViewPr>
    <p:cSldViewPr>
      <p:cViewPr varScale="1">
        <p:scale>
          <a:sx n="116" d="100"/>
          <a:sy n="116" d="100"/>
        </p:scale>
        <p:origin x="4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056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8.wmf"/><Relationship Id="rId1" Type="http://schemas.openxmlformats.org/officeDocument/2006/relationships/image" Target="../media/image36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8.wmf"/><Relationship Id="rId1" Type="http://schemas.openxmlformats.org/officeDocument/2006/relationships/image" Target="../media/image36.w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8.wmf"/><Relationship Id="rId1" Type="http://schemas.openxmlformats.org/officeDocument/2006/relationships/image" Target="../media/image36.w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5B5182-7205-437C-965A-ABBFE97C0E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4-25T05:08:01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5733 1794 111 0,'0'0'98'15,"0"0"-50"-15,0 0-13 16,0 0 1-16,0 0 0 16,0 0 0-16,-2 2 3 15,2-2-13-15,0 0-16 16,0 2-10-16,0 1 0 16,0 2-55-16,0 5-7 15,10 5-23-15,-4-4-20 16,0 0-25-16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07T03:30:54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11139 10636 0,'14'0'157,"-1"0"-142,0 0 1,27 0 15,-27 0 32,0 0 46,0 0-78,14 0 32,-1 0 15</inkml:trace>
  <inkml:trace contextRef="#ctx0" brushRef="#br0" timeOffset="3470.85">11047 10676 0,'0'26'63,"0"-12"15,13 12-62,0-13-1,0 14 32,-13-14-31,0 13 31,14-12-1,25 12-14,-39-13-1,14 1 344,-14 12 141,0 1-485,0 12-16,-14-26 1,-12 1 0,13 25-16,-1-25 15,1-1 1,0 0 0,13 0-1,-13 0 1,-1 1 15,14 12 16,-26-13-31,13-13 30,0 14-46,-1-1 16,1 0 15,0 0 16,39-13 313,-12 0-345,12 0 1,-13 0-1,14 0 1,-14 0 0,0 0 31,0 0-32,27 0-15,-27 0 16,1 0-1,-1 0-15,26 0 16,-25 0 15,-1 0 1,0 0-32,27 0 15,-27 14 266</inkml:trace>
  <inkml:trace contextRef="#ctx0" brushRef="#br0" timeOffset="5174.92">11086 10702 0,'0'-26'218,"14"13"-171,12-14-15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11T15:02:37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5795 939 0,'-14'0'94,"-12"0"15,0 0-62,12 0-31,1 27 0,13-14 30,-13 0-30,13 14 15,-13-14-31,13 0 32,-27 14-17,14-27 1,0 13-1,0 0 1,13 0 0,-14 0-1,-25 27 1,39-27 0,0 1-1,0-1 1,-14 0-1,14 27 1,0-27 0,0 0 15,0 0 0,0 27 0,0-27-15,14 1 0,12-1-1,-13 0 1,1-13 0,-1 13-1,0 1 1,27 12-1,-27-26 1,0 0 31,0 0-16,1 0 125,25 0-109,-26 0 125,1 0-172,-1 0 31,13 0 16,1 0-15,-14 0-17,0 0 63,14 0 32,-14 0-95,27 13 17,-14-13 14,1 0-30,-14 13-16,0-13 47,14 40-16,-1-40 94,-13-13-109,0 0 15,1-1-15,12 1 15,1 0-15,-27 0 15,0-14 0,0 1-15,0 13-1,0-1 1,0 1 0,0-27-1,0 27 1,0 0-1,0 0 1,0-27 0,0 14-1,0 12 1,0-12 0,0-1-1,0 14 16,0 0 1,0-13-1,-14 12-31,1-25 31,13 12-15,-13 1-1,0 12 1,-1-12 0,1 13-1,-13-27 1,13 40 125,-14 0-79,14 0-62,0 0 16,-14 0-1,1 0 1,-1 0 0,14 0-1,-13 0 1,-1 27-1,14-27 48,0 13-47</inkml:trace>
  <inkml:trace contextRef="#ctx0" brushRef="#br0" timeOffset="3585.29">9049 1654 0,'-26'0'109,"12"0"-93,-12 0-16,13 13 16,-27 0-1,27 0 1,-27 14 0,14 12-1,-1 1 16,27-13-15,-13 26 0,13-40-1,0 13 1,-13 1 0,13-1-16,0-13 15,0 1-15,0 12 16,0-13 31,0 14 0,0-14 124,13-13-155,27 13 0,-27-13 46,13 0-31,14 13-15,-27 1 15,14-14 16,-1 0-16,-13 0 16,1 0 0,12 0-16,-13 0 16,14 0-47,-14 0 32,0 0-17,0 0 1,1 0 15,-1 0 0,0 0 1,27 0-17,-27 0 16,14 0 173,12 0-158,-26-14-46,1 14 47,-1 0-31,13 0 0,-12 0-1,12-13-15,-13 13 172,1-13-141,12 0 1,-13-14 14,-13 14 33,0-13-79,0 12 15,0 1 1,0-13-1,-13-14 17,0 14-1,0 12 0,-1 14-31,1-13 16,-27-13-1,27-1 1,0 14 0,0 0-1,-27-14 1,14 1 15,12 13-15,-12-1-1,-1 1 1,14 0 0,-27-14-1,27 14 1,-13 13 15,13-13 0,-14 13-31,14 0 47,-14 0-15,14 0 30,0 0-31,-14 0-15,1 40 125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11T15:03:07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9816 767 0,'-13'0'125,"-27"0"-78,27 27-16,0-14-15,0 0 15,-27 14-15,27-1 15,13-13 47,-27 14-62,27-14 31,0 13-32,0-12 1,0 12 15,0-13-15,0 1 0,0 12-1,0 1-15,0-14 16,0 0-1,0 0 1,0 27 15,0-27 16,14 0-47,-14 1 31,13-1-15,-13 13-16,13-12 16,0-1-1,1 0 1,12 0 31,-13 0-16,0 1-31,1-14 47,-1 0-31,0 26-1,27-26 1,-27 13-1,0-13 17,1 0-1,25 0-15,-26 0 15,1 0-16,-1 0 17,13 0-17,-12 0 17,12 0 93,-13 0-110,0-26 63,1 26-46,-1-13-17,0-1 1,0 1-1,14 0 1,-14-27 15,0 27 1,1 0-1,-14 0 0,13-1-15,0 1 15,-13-13 31,0-1 17,0 14-48,0 0-16,0 0-15,0-40 16,-13 39 15,0-12-15,-1 13 0,1-1-1,-13 1 1,-1-26-1,14 25 1,0-12 0,-14 13 15,14-1 0,0 1-15,0 13 31,-1 0 0,-25 0-32,12-26 1,14 13-1,-27 13 32,27 0-31,0 0 0,0 0-1,-27 0 1,27 0 31,-1 0 125</inkml:trace>
  <inkml:trace contextRef="#ctx0" brushRef="#br0" timeOffset="2558.04">9433 1931 0,'-27'0'109,"14"0"-93,-27 0-1,27 14 1,13 39 0,-40-27-1,27 27 1,13-27 15,0 1-15,0-1-1,0 1 1,0-14 0,13 27-1,1-27 1,-14 13 0,26 1-1,-26-14 1,27 14-1,-14-14 1,0-13 0,14 13-1,12 27 1,-26-27 15,14 0-15,-1-13-1,-12 0 1,-1 0-16,0 13 16,13-13-1,1 27 1,13-27 0,-27 0-1,0 0 1,0 0-1,40 0 1,-26 0 0,12 0-1,-25 0 1,-1 0 0,13 0-1,-12 0 1,25-13-1,-26-1 17,14 14-17,-14-13 32,14-27-16,-14 27-15,-13-13 0,13-1-1,-13 1 1,0-14 15,0 27-15,0-40-1,0 27 1,0-27 0,0 39-1,0-25 1,-53-27 0,27 52-1,12-25 1,1 25-16,-13-12 15,13 13 17,-27 13-1,27 0-31,-14-27 31,-13 14-15,14 13-1,13-13 1,-80 0 0,53 13-1,1 0 1,-27 0 0,52 0-1,1 0 1,0 0-1,0 0 1,0 0 0,-14 0-1,1 0 1,12 0 15,1 13-15,13 0 15,0 0 0,0 27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11T15:20:21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5623 1191 0,'-13'0'110,"13"26"-79,0-13-31,0 14 15,0-14 1,0 27 0,0-14-1,0 14 1,0-27 0,0 27-1,0-27 1,0 0-1,0 0 17,0 14 30,26 13-15,-13-27 0,0 0-16,14 14 0,-1-1-15,-12 0 15,-1-12 16,0-14-31,27 26-1,-27-13 17,13-13-17,-12 14 1,12-14 46,-13 26-62,14-26 32,-14 0-17,0 0 17,14 0-17,-1 0 1,-13 0-1,1 0 1,-1 0 15,27 0-15,-27 0 46,0 0-46,0-13 0,0 0 15,1-1 0,12 14-15,-13 0-1,1-13 1,12 13 47,-13 0-32,14-13-16,-14 13 79,0-13-31,-13-1-32,0 1 31,0-13 1,0 13-32</inkml:trace>
  <inkml:trace contextRef="#ctx0" brushRef="#br0" timeOffset="3495.85">5662 1244 0,'0'-14'157,"0"-12"-126,0 13-31,14-1 31,-1 14-15,0-13-1,0 0 17,27 13-1,-27 0-16,0-13 1,1 13 0,25 0 62,-25 0-47,-1 0-31,0 0 16,27 0-16,-27 0 15,0 0 1,0 0 31,14 0-32,-14 0 32,14 0-31,-14 0 0,13 0 15,-12 0-16,-1 0 1,26 26 31,1 1-16,-27-14 0,1 0 16,12-13 31,0 13-62,-12 1 15,-14 12 110,0-13-110,0 14-15,13-14-1,-13 0 1,0 0 0,0 27 15,13-27-15,-13 1 30,0-1-30,0 26 15,0-25 1,13 12-1,1 1 0,-14-14-15,26 13 15,-26-12 172,-13-1-140</inkml:trace>
  <inkml:trace contextRef="#ctx0" brushRef="#br0" timeOffset="6942.36">9009 1984 0,'0'-26'47,"0"39"0,-13 0-32,0 1-15,13-1 16,0 0 0,0 14-1,0 12 1,0-12 0,0 26-1,0-27 1,0 27-1,0-27 17,0-12-17,0 12 1,0-13 0,0 14-1,0-14 1,0 13-1,0-12 32,0-1-15,13 13 46,14-26-47,-1 14-15,-13-14 15,14 26-16,-14-26 17,0 0-17,14 0 1,-14 0 0,13 0-1,-12 0 1,-1 0-1,13 0 1,1 0 0,-14 0 15,0 0-15,0 0-1,27 0 110,-27 0-78,1 0 16,-1 0-32,0 0 0,14 0-15,-14 0-1,0 0 32,0 13-16,0-13 94,1-13-109,-1 0 0,13-40 15,-26 40-15,0-1-1,0-25-15,14 12 16,-14-12-1,0-14 17,0 13-17,13 14 1,-13 12 0,0-12-1,0 13 1,0-14-1,0 1 1,-13-1 0,-1 27-1,-12 0 1,-14-13 0,1 13-1,-28-26 1,1 26-1,40 0 17,-54-14-17,27 14 1,-13-39 0,27 39-16,-28-14 15,28 14 1,26 0-16,-14 0 15,1 0 1</inkml:trace>
  <inkml:trace contextRef="#ctx0" brushRef="#br0" timeOffset="9318.2">9168 635 0,'-13'40'47,"13"-27"-47,0 13 15,0 27 1,0 40 0,0 39-1,0-39 1,0-27-1,0 0 1,0-39 0,0-14-1,0 13 1,0 1 15,0-14 16,0 0-31,0 40 15,13-40 0,0 1-15,14-14 15,-14 0 0,0 0-15,40 0 0,-40 0-1,1 0-15,-1 0 16,27 0-16,-27 0 15,13 0 1,14 0 0,-27 0-1,53 0 1,-39 0 0,-14-14-1,0 1 16,0 13-31,14 0 16,-14-13 0,0 13 15,1-27-15,-1 27 15,0-13 0,0 0 47,-13 0-62,27-1 15,-27-25-15,0 12-1,0 14 1,0-13 0,0-1-1,0 1 1,0-14-1,0-26 17,0 53-17,0-54 1,0 41 0,0 13-1,0 0-15,0-14 16,0 14-16,0-14 15,-13 1 1,-1 13 0,1 0-1,0-1 1,-27-25 0,14 12-1,12 14 1,1-14-1,0 14 17,-27-13-17,-26-1 1,53 14 0,-40 13-1,40 0 1,0 0-1,-54 0 1,41 0 0,-27 0-1,27 0 1,-1 0 0,1 0-1,12 0 1,-12 13-1,13 14 32,0-14-15,-1 0-1</inkml:trace>
  <inkml:trace contextRef="#ctx0" brushRef="#br0" timeOffset="17598.32">12198 1336 0,'0'13'94,"0"14"-78,0-14-1,0 14 1,0-14 0,0 13-1,0-13 1,0 1 0,13 25-1,-13-25 1,13-1 15,-13 0-15,0 14-1,0-1 17,0-13-17,13 0 1,1 1-1,-1-1 1,0 13 15,0 1-15,14-14 0,-14 0 93,0-13-47,0 0-15,1 0-31,25 0 15,-25 0-15,-1 0-1,0 0 17,13 0 15,1 0-32,-14 0 16,0 0 1,14 0-17,-14 0 1,13 0 0,-12 0 15,12 0 0,-13 0 0,1 0 1,12 0 14,-13-13 33,1-13-64,-1-1 32,0 27 16,0-13-48,0 0 32,-13-1-31,0 1 46,27 0-46,-14 0-16,-13 0 31,0-14 16,0 14-31,0 0-1,0-14 1,0 14-1,0-14 1,0 14 0,0-13-1,0 13 1,-13-27 0,0 13-1,-1 14 16,1 13 16,0-13 16,0 13-48,0 0 17,-40 0-17,39-13 1,1-14 0,-27 27-1,27 0 16,0 0-15,-40-26 0,40 26 15,0-13 0,-1 13-15,-25 0-1,26-27 1,-1 27 15,1 0 32,-13 0-32,-1 0-15,14 0-1,0 0 17,-14 0-1,14 13-31,-13 1 15,12-1 1,1 0 0,0 40-1,0-40 1,-1 0 93</inkml:trace>
  <inkml:trace contextRef="#ctx0" brushRef="#br0" timeOffset="29622.21">15121 2077 0,'-13'0'94,"0"0"-78,-27 0 15,14 0-31,12 13 16,-25 27-1,12-27 16,1 27-15,26-27 0,-13 13-1,-14 27 1,1-26 0,26-1-1,-14 1 1,14 12-1,0-25 1,0-1 0,0 0 15,27 27-15,-27-27-16,13 0 15,14 14 16,-14-1-15,27 14 0,-27-27-1,13-13 1,-13 13 0,1 1-1,-1-1 16,27-13 32,-1 26-32,-26-26-15,14 0 15,-14 0-15,0 0-1,14 0 1,-1 0 0,-12 0-1,-1 0 1,0 0-1,27 0 1,-27 0 0,0 0-1,0 0 1,27 0 0,-27 0 15,1 0-16,-1 0 17,26 0 15,-25 0-1,-1-13 1,0 0-31,0 0 0,27-14-1,-27 1 1,1 12-1,-14 1 1,13 0 0,26-40-1,-25 27 1,-14-1 0,13-13-1,-13 27 1,13-26-1,-13 12-15,0-13 16,0 27 0,0 0 15,0-14 47,0 1-62,-40-14 15,27 27-15,-13-13-1,-14-14 1,27 27-1,0 0 1,-1-1 0,1 1-1,-13-13 1,12 12 15,1 14-15,-13 0 15,13 0 0,-14 0-15,-13 0 0,14 0-1,-27 0 1,13 0-1,-26 0 1,26 27 0,-12-14-1,-1 0 1,39-13 0,1 14-1,0 12 1,0-13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11T15:21:25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2183 0,'0'0'0,"-13"13"47,0 13-16,13-12-16,-13 12 1,0-13 0,-14 54-1,27-41 17,0 0-17,-13-12-15,13-1 31,0 0-15,0 27 0,0-27-1,0 0 1,0 1 0,0 25-1,0-26 1,0 1-1,0-1 17,13 0-32,27 14 109,-27-14-78,0 0-15,0-13 484</inkml:trace>
  <inkml:trace contextRef="#ctx0" brushRef="#br0" timeOffset="4880.02">17066 2672 0,'13'-13'78,"0"13"-46,1 0-17,12 0 1,1 0 0,-14 13-1,0-13 16,0 0-15,27 0 0,-27 0-16,0 0 31,1 0 16,25 0 31,-25 0 0,-1 0-47,0 0 63,13 0-31,1 0-32,-14-13-16,0 13 32,1-13 0,-1 13-31,0-13 31,0-1-16,14 1-15,-14-13 46,0 12-15,0 1-47,-13 0 62,0 0-62,0 0 32,0-1-17,0-12 1,0 13 0,0-14-1,0 14 1,0-40-1,0 40 1,0-14 15,-26-12-15,13 25 0,0 1-1,-1 0 1,1-14-1,13 14 1,-13 0 0,13 0 15,-27 0 16,27-1-32,-13 1 1,0 13 31,0 0-31,-1-26-1,-12 26 1,-14-14-1,27 14 1,-13 0 0,12 0-1,-12 0 48,13 0 15,-14 0-62,14 0-1,0 0 1,-14 0-1,1 0 1,13 0 0,-1 0-1,1 0 1,-26 27 31,25-27-16</inkml:trace>
  <inkml:trace contextRef="#ctx0" brushRef="#br0" timeOffset="41639.8">15492 2037 0,'-14'0'78,"1"0"-62,13 14 15,-13 12-15,13-13 0,-13 0-1,-14 14 1,14 13-1,0-27 17,0 0-17,-1 13 17,14-12 61,-13-1-46,13 0-31,0 14-1,-26 12 17,12-25 15,14-1-16,14 13 0,-1-13 16,27 14 15,-1-1 17,1 1-1,-27-27-47,0 26-15,1-26 15,12 0 0,1 0 0,-14 0-15,0 0 15,0 0 0,1 0-15,-1 0 15,0 0 1,13 14-1,-12-14-16,-1 0 1,0 0 0,0 0-1,1 13 1,25-13 15,-25 0 16,-1 0 16,0 0-17,13 0-14,14 13-1,-27 0 16,1-13 15,12 0 1,0-13-1,1-40 48,-27 27-79,0 12 0,0-12-15,0 13-1,0-1 32,0-12-31,0 0 15,0 12-15,0 1-1,0 0 1,-13-14-16,-14 1 16,27 13 15,0-1-15,-13 1-1,13-13-15,0 13 16,0-1 15,-13 1-15,13-13 46,0-1-46,-27 14-1,14 0 1,0 0 0,0-1 15,-1 1-31,1 0 16,0-14 15,-13 27 156,12 0-155,-25 0-17,12 0 1,14 0-1,-14 0 17,14 0-17,0 0-15,-13 0 16,-1 0 0,-26 27-1,27-27 48,12 13-63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2.84789" units="1/cm"/>
          <inkml:channelProperty channel="Y" name="resolution" value="82.75862" units="1/cm"/>
          <inkml:channelProperty channel="T" name="resolution" value="1" units="1/dev"/>
        </inkml:channelProperties>
      </inkml:inkSource>
      <inkml:timestamp xml:id="ts0" timeString="2020-04-11T15:23:05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20095 2553 0,'-26'0'141,"13"0"-141,0 0 15,-1 0 1,-25 0-16,12 0 15,-26 0 17,40 0-17,-13 0 1,-27 0 0,26 0-1,-13 0 1,14 0-1,13 0 1,-14 0 0,14 0-1,0 0 1,0 0 15,-27 0 0,27 0-15,0 0 0,-1 0-1,-25 0 1,12 0 0,-26 0-1,40 0 1,-13 0-1,-27 0 1,-14 0 0,54 0-1,-13 0 1,-1 0 0,14 0-1,-27 0 1,14 0-1,13 0 17,-1 0-17,-12 0 17,0 0-17,-14-13 16,27 13-15,-14 0 78,14 0-79,-14-13-15,14 13 16,-13 0 15,13 0-15,-1 0 0,-25-40-1,25 40 1,1-13-1,-26 0 1</inkml:trace>
  <inkml:trace contextRef="#ctx0" brushRef="#br0" timeOffset="28592.68">17304 2011 0,'-13'0'32,"0"0"46,-14 0-63,1 13 32,12-13-15,1 13-32,-26 14 31,-1-1-16,27 1 1,-1-14 78,-12-13-94,-14 40 31,27-27 0,-27 0 1,27 0-17,0 0 16,13 1-31,0-1 16,-13 27 15,13-14-15,0-13 0,0 14-1,0-1 1,0-13-1,0 1 1,0-1 15,13 0-15,0 14 0,0-14-1,1 0 1,-1-13 15,13 13-15,-12-13 15,-1 14-15,13-14-1,14 39 1,-27-39-1,40 0 1,-40 0 0,14 13-1,-1-13 1,1 0 0,26 0-1,-40 0 1,13 0-1,1 0 1,12 0 15,-25 0 32,25-13-48,-25 13 32,-1 0 0,0-13-16,-13-27 48,0 27-64,0 0 1,0 0-1,13-40 1,-13 39 0,0 1-1,0-26 1,0 25 0,0 1-1,0 0 16,0 0-15,0-1 0,27-25-1,-14 25 1,-26-38 46,13 38-15,-14-12-31,14-1 31,-13 14-47,0-13 47,0 26 0,-27-13-32,14 13 32,-1 0-16,14 0-15,0 0 0,-14 0-1,14 0 1,0 0 15,-14 0-31,1 0 16,13 0 15,-1 0-15,1 0-1,-27 0 1,14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4992388-FC0B-4783-B690-13F5C8565C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07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02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51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31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48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37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人眼视觉，视觉神经系统，颜色空间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光，颜色空间</a:t>
            </a:r>
          </a:p>
          <a:p>
            <a:pPr lvl="1"/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人眼感知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26F2F-1DC2-E047-B251-7574FD3B28A0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57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81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Data Mining: Concepts and Techniques</a:t>
            </a: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05F3970-DBF3-4183-9494-79077F0C71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8649790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8AE15-9F0F-409C-8491-93BCB59460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508614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381000"/>
            <a:ext cx="211455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619125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647D7-C940-4D2E-ACE4-A12E500851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919712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2AC13-42C6-4E06-B6CF-58039C3259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978729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1529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4000500"/>
            <a:ext cx="4152900" cy="2476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782D3-32B7-4B61-B600-4A4761A06C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52115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9724982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DFBEE-26CD-4F2F-95E7-1B115DE429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329174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A9CA5-507D-4E4B-8285-34A0AB84C6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70582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5F712-7800-4008-88CE-F2FE87CFD3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939527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A5661-9858-49E2-AE03-1340B6A08D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541593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FA7B3-67FF-45AA-9F19-4B04C851DA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596488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A83D4-3D09-4F7B-9106-F2CFA64C65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57839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0F4-BB15-4112-B681-E56106F0CE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12832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395D8-3124-4FF7-85BE-69CBD41948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88207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6"/>
          <p:cNvSpPr>
            <a:spLocks noChangeArrowheads="1"/>
          </p:cNvSpPr>
          <p:nvPr/>
        </p:nvSpPr>
        <p:spPr bwMode="gray">
          <a:xfrm>
            <a:off x="304800" y="1219200"/>
            <a:ext cx="8410575" cy="46038"/>
          </a:xfrm>
          <a:prstGeom prst="rect">
            <a:avLst/>
          </a:prstGeom>
          <a:gradFill rotWithShape="1">
            <a:gsLst>
              <a:gs pos="0">
                <a:srgbClr val="00CE98">
                  <a:alpha val="50000"/>
                </a:srgbClr>
              </a:gs>
              <a:gs pos="100000">
                <a:srgbClr val="8FF9EF">
                  <a:alpha val="51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027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402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28780" name="Rectangle 206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044D1E-0C9C-4C37-B32D-190C060495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3" r:id="rId14"/>
  </p:sldLayoutIdLst>
  <p:transition>
    <p:zoom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customXml" Target="../ink/ink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customXml" Target="../ink/ink2.xml"/><Relationship Id="rId4" Type="http://schemas.openxmlformats.org/officeDocument/2006/relationships/image" Target="../media/image20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8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pinard/p/5970503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cnblogs.com/pinard/p/5970503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cnblogs.com/pinard/p/5970503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ww.cnblogs.com/pinard/p/5970503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49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6.wmf"/><Relationship Id="rId9" Type="http://schemas.openxmlformats.org/officeDocument/2006/relationships/image" Target="../media/image35.wmf"/><Relationship Id="rId1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1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6.wmf"/><Relationship Id="rId9" Type="http://schemas.openxmlformats.org/officeDocument/2006/relationships/image" Target="../media/image35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2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36.wmf"/><Relationship Id="rId9" Type="http://schemas.openxmlformats.org/officeDocument/2006/relationships/image" Target="../media/image35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7.wmf"/><Relationship Id="rId3" Type="http://schemas.openxmlformats.org/officeDocument/2006/relationships/image" Target="../media/image47.png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19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gif"/><Relationship Id="rId9" Type="http://schemas.openxmlformats.org/officeDocument/2006/relationships/image" Target="../media/image65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E6C50A-1DEF-42D9-8B56-9F63373F206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8382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本讲内容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221663" cy="51816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基于神经网络的分类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063160" y="645840"/>
              <a:ext cx="8280" cy="216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8840" y="642240"/>
                <a:ext cx="15120" cy="2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F4684-D5C9-254A-98F5-CAA3CFE3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D9C248-2714-064B-948B-E8EDC4CA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ABBB04-37B8-094C-8FD8-91445524B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7" y="2209800"/>
            <a:ext cx="7654793" cy="392171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C6EA3B0-EA58-F546-BFE6-DE8C72A4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305800" cy="685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更多激活函数：</a:t>
            </a:r>
          </a:p>
        </p:txBody>
      </p:sp>
    </p:spTree>
    <p:extLst>
      <p:ext uri="{BB962C8B-B14F-4D97-AF65-F5344CB8AC3E}">
        <p14:creationId xmlns:p14="http://schemas.microsoft.com/office/powerpoint/2010/main" val="652535537"/>
      </p:ext>
    </p:extLst>
  </p:cSld>
  <p:clrMapOvr>
    <a:masterClrMapping/>
  </p:clrMapOvr>
  <p:transition>
    <p:zo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B8F76E-916D-8F00-53CA-EB44E30D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40426"/>
      </p:ext>
    </p:extLst>
  </p:cSld>
  <p:clrMapOvr>
    <a:masterClrMapping/>
  </p:clrMapOvr>
  <p:transition>
    <p:zo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FE0F68-B823-77F5-9604-BA189648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5543"/>
      </p:ext>
    </p:extLst>
  </p:cSld>
  <p:clrMapOvr>
    <a:masterClrMapping/>
  </p:clrMapOvr>
  <p:transition>
    <p:zo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B142F5-FCCA-7ACB-A312-D261CDD8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0161"/>
      </p:ext>
    </p:extLst>
  </p:cSld>
  <p:clrMapOvr>
    <a:masterClrMapping/>
  </p:clrMapOvr>
  <p:transition>
    <p:zo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52AAAF-2027-DB76-F29F-3860FC49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4601"/>
      </p:ext>
    </p:extLst>
  </p:cSld>
  <p:clrMapOvr>
    <a:masterClrMapping/>
  </p:clrMapOvr>
  <p:transition>
    <p:zo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6C229B-552C-4DE9-587B-032C0951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86076"/>
      </p:ext>
    </p:extLst>
  </p:cSld>
  <p:clrMapOvr>
    <a:masterClrMapping/>
  </p:clrMapOvr>
  <p:transition>
    <p:zo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E0F88B-8115-DABD-7A0B-3572E0BE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1085"/>
      </p:ext>
    </p:extLst>
  </p:cSld>
  <p:clrMapOvr>
    <a:masterClrMapping/>
  </p:clrMapOvr>
  <p:transition>
    <p:zo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B0E6BC-E2D3-0FEA-6DB0-AD792AF8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0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4997"/>
      </p:ext>
    </p:extLst>
  </p:cSld>
  <p:clrMapOvr>
    <a:masterClrMapping/>
  </p:clrMapOvr>
  <p:transition>
    <p:zo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B43CC4-71D7-7ECA-02C9-E937DAF6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6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8198"/>
      </p:ext>
    </p:extLst>
  </p:cSld>
  <p:clrMapOvr>
    <a:masterClrMapping/>
  </p:clrMapOvr>
  <p:transition>
    <p:zo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3C38A-A36F-5F66-A994-8D576C17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6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1706"/>
      </p:ext>
    </p:extLst>
  </p:cSld>
  <p:clrMapOvr>
    <a:masterClrMapping/>
  </p:clrMapOvr>
  <p:transition>
    <p:zo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77547-25A4-B635-12B2-4361FFA0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72337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CD6629-620C-46EE-8663-A42A3356D880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921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D366B5-2C4B-44DB-A2E0-C613EB709F2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7848600" cy="5105400"/>
          </a:xfrm>
        </p:spPr>
        <p:txBody>
          <a:bodyPr/>
          <a:lstStyle/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神经网络有三个要素：拓扑结构、连接方式、学习规则</a:t>
            </a: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可以从这三方面对神经网络进行分类</a:t>
            </a:r>
          </a:p>
        </p:txBody>
      </p:sp>
      <p:pic>
        <p:nvPicPr>
          <p:cNvPr id="9222" name="Picture 4" descr="fig7_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2057400"/>
            <a:ext cx="5105400" cy="2846388"/>
          </a:xfrm>
          <a:noFill/>
        </p:spPr>
      </p:pic>
    </p:spTree>
  </p:cSld>
  <p:clrMapOvr>
    <a:masterClrMapping/>
  </p:clrMapOvr>
  <p:transition>
    <p:zo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356A56-E5BF-B08E-09DB-67E6B233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64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1811"/>
      </p:ext>
    </p:extLst>
  </p:cSld>
  <p:clrMapOvr>
    <a:masterClrMapping/>
  </p:clrMapOvr>
  <p:transition>
    <p:zo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674566-A48D-2753-0C16-7F25B24C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5181"/>
      </p:ext>
    </p:extLst>
  </p:cSld>
  <p:clrMapOvr>
    <a:masterClrMapping/>
  </p:clrMapOvr>
  <p:transition>
    <p:zo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A2FAB7-0DDC-9596-6E22-6C30FE82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87759"/>
      </p:ext>
    </p:extLst>
  </p:cSld>
  <p:clrMapOvr>
    <a:masterClrMapping/>
  </p:clrMapOvr>
  <p:transition>
    <p:zo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90AF38-45E4-DFEB-8373-BF815D8B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6775"/>
      </p:ext>
    </p:extLst>
  </p:cSld>
  <p:clrMapOvr>
    <a:masterClrMapping/>
  </p:clrMapOvr>
  <p:transition>
    <p:zo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7897E-5A3B-0AD2-2F18-C8FDEB09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0872"/>
      </p:ext>
    </p:extLst>
  </p:cSld>
  <p:clrMapOvr>
    <a:masterClrMapping/>
  </p:clrMapOvr>
  <p:transition>
    <p:zo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853192-1AFD-0F49-FF62-811C34F3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4737"/>
      </p:ext>
    </p:extLst>
  </p:cSld>
  <p:clrMapOvr>
    <a:masterClrMapping/>
  </p:clrMapOvr>
  <p:transition>
    <p:zo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52E79-BCB8-1B9C-FFDE-9BC6E38B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03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9513"/>
      </p:ext>
    </p:extLst>
  </p:cSld>
  <p:clrMapOvr>
    <a:masterClrMapping/>
  </p:clrMapOvr>
  <p:transition>
    <p:zo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F5934-8469-9244-C515-9646B394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0236"/>
      </p:ext>
    </p:extLst>
  </p:cSld>
  <p:clrMapOvr>
    <a:masterClrMapping/>
  </p:clrMapOvr>
  <p:transition>
    <p:zo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0DFF11-8268-06ED-9566-0E85D92F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98939"/>
      </p:ext>
    </p:extLst>
  </p:cSld>
  <p:clrMapOvr>
    <a:masterClrMapping/>
  </p:clrMapOvr>
  <p:transition>
    <p:zo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BFDD3-B805-6234-8CD2-4FB892EC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99050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606228-35C6-4920-B838-339AE66D758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FF3EE3-775C-45FB-BA9B-FC9449F56DDD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chemeClr val="folHlink"/>
                </a:solidFill>
                <a:ea typeface="宋体" panose="02010600030101010101" pitchFamily="2" charset="-122"/>
              </a:rPr>
              <a:t>神经网络的拓扑结构</a:t>
            </a:r>
            <a:r>
              <a:rPr lang="zh-CN" altLang="en-US">
                <a:ea typeface="宋体" panose="02010600030101010101" pitchFamily="2" charset="-122"/>
              </a:rPr>
              <a:t>：神经网络的单元通常按照层次排列，根据网络的层次数，可以将神经网络分为</a:t>
            </a:r>
            <a:r>
              <a:rPr lang="zh-CN" altLang="en-US">
                <a:solidFill>
                  <a:schemeClr val="folHlink"/>
                </a:solidFill>
                <a:ea typeface="宋体" panose="02010600030101010101" pitchFamily="2" charset="-122"/>
              </a:rPr>
              <a:t>单层</a:t>
            </a:r>
            <a:r>
              <a:rPr lang="zh-CN" altLang="en-US">
                <a:ea typeface="宋体" panose="02010600030101010101" pitchFamily="2" charset="-122"/>
              </a:rPr>
              <a:t>神经网络、</a:t>
            </a:r>
            <a:r>
              <a:rPr lang="zh-CN" altLang="en-US">
                <a:solidFill>
                  <a:schemeClr val="folHlink"/>
                </a:solidFill>
                <a:ea typeface="宋体" panose="02010600030101010101" pitchFamily="2" charset="-122"/>
              </a:rPr>
              <a:t>两层</a:t>
            </a:r>
            <a:r>
              <a:rPr lang="zh-CN" altLang="en-US">
                <a:ea typeface="宋体" panose="02010600030101010101" pitchFamily="2" charset="-122"/>
              </a:rPr>
              <a:t>神经网络、</a:t>
            </a:r>
            <a:r>
              <a:rPr lang="zh-CN" altLang="en-US">
                <a:solidFill>
                  <a:schemeClr val="folHlink"/>
                </a:solidFill>
                <a:ea typeface="宋体" panose="02010600030101010101" pitchFamily="2" charset="-122"/>
              </a:rPr>
              <a:t>三层</a:t>
            </a:r>
            <a:r>
              <a:rPr lang="zh-CN" altLang="en-US">
                <a:ea typeface="宋体" panose="02010600030101010101" pitchFamily="2" charset="-122"/>
              </a:rPr>
              <a:t>神经网络等</a:t>
            </a: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结构简单的神经网络，在学习时收敛的速度快，但准确度低。</a:t>
            </a:r>
          </a:p>
          <a:p>
            <a:pPr eaLnBrk="1" hangingPunct="1">
              <a:lnSpc>
                <a:spcPct val="90000"/>
              </a:lnSpc>
            </a:pPr>
            <a:endParaRPr lang="zh-CN" altLang="en-US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神经网络的层数和每层的单元数由问题的复杂程度而定。问题越复杂，神经网络的层数就越多。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ea typeface="宋体" panose="02010600030101010101" pitchFamily="2" charset="-122"/>
              </a:rPr>
              <a:t>例如，两层神经网络常用来解决线性问题，而多层网络就可以解决多元非线性问题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DA46F-E303-C89D-B52F-7E6E21CA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3213"/>
      </p:ext>
    </p:extLst>
  </p:cSld>
  <p:clrMapOvr>
    <a:masterClrMapping/>
  </p:clrMapOvr>
  <p:transition>
    <p:zo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70F1DA-4D1A-3A1F-2385-137B3567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6901"/>
      </p:ext>
    </p:extLst>
  </p:cSld>
  <p:clrMapOvr>
    <a:masterClrMapping/>
  </p:clrMapOvr>
  <p:transition>
    <p:zo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76D198-E4D7-6CB3-F491-6852EA82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78341"/>
      </p:ext>
    </p:extLst>
  </p:cSld>
  <p:clrMapOvr>
    <a:masterClrMapping/>
  </p:clrMapOvr>
  <p:transition>
    <p:zo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7D194A-99D0-63BE-CF98-23D51742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6702"/>
      </p:ext>
    </p:extLst>
  </p:cSld>
  <p:clrMapOvr>
    <a:masterClrMapping/>
  </p:clrMapOvr>
  <p:transition>
    <p:zo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>
                <a:ea typeface="宋体" panose="02010600030101010101" pitchFamily="2" charset="-122"/>
              </a:rPr>
              <a:t>池化（</a:t>
            </a:r>
            <a:r>
              <a:rPr lang="en-US" altLang="zh-CN" b="1">
                <a:ea typeface="宋体" panose="02010600030101010101" pitchFamily="2" charset="-122"/>
              </a:rPr>
              <a:t>Pooling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228600" y="2057400"/>
            <a:ext cx="8458200" cy="4800600"/>
          </a:xfrm>
        </p:spPr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池化的过程如下图所示：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可以看到，原始图片是</a:t>
            </a:r>
            <a:r>
              <a:rPr lang="en-US" altLang="zh-CN" sz="2400">
                <a:ea typeface="宋体" panose="02010600030101010101" pitchFamily="2" charset="-122"/>
              </a:rPr>
              <a:t>20x20</a:t>
            </a:r>
            <a:r>
              <a:rPr lang="zh-CN" altLang="en-US" sz="2400">
                <a:ea typeface="宋体" panose="02010600030101010101" pitchFamily="2" charset="-122"/>
              </a:rPr>
              <a:t>的，对其进行采样，采样窗口为</a:t>
            </a:r>
            <a:r>
              <a:rPr lang="en-US" altLang="zh-CN" sz="2400">
                <a:ea typeface="宋体" panose="02010600030101010101" pitchFamily="2" charset="-122"/>
              </a:rPr>
              <a:t>10x10</a:t>
            </a:r>
            <a:r>
              <a:rPr lang="zh-CN" altLang="en-US" sz="2400">
                <a:ea typeface="宋体" panose="02010600030101010101" pitchFamily="2" charset="-122"/>
              </a:rPr>
              <a:t>，最终将其采样成为一个</a:t>
            </a:r>
            <a:r>
              <a:rPr lang="en-US" altLang="zh-CN" sz="2400">
                <a:ea typeface="宋体" panose="02010600030101010101" pitchFamily="2" charset="-122"/>
              </a:rPr>
              <a:t>2x2</a:t>
            </a:r>
            <a:r>
              <a:rPr lang="zh-CN" altLang="en-US" sz="2400">
                <a:ea typeface="宋体" panose="02010600030101010101" pitchFamily="2" charset="-122"/>
              </a:rPr>
              <a:t>大小的特征图。</a:t>
            </a:r>
          </a:p>
          <a:p>
            <a:r>
              <a:rPr lang="zh-CN" altLang="en-US" sz="2400">
                <a:ea typeface="宋体" panose="02010600030101010101" pitchFamily="2" charset="-122"/>
              </a:rPr>
              <a:t>之所以这么做，是因为即使做完了卷积，图像仍然很大（因为卷积核比较小），所以为了降低数据维度，就进行采样。</a:t>
            </a:r>
          </a:p>
          <a:p>
            <a:r>
              <a:rPr lang="zh-CN" altLang="en-US" sz="2400">
                <a:ea typeface="宋体" panose="02010600030101010101" pitchFamily="2" charset="-122"/>
              </a:rPr>
              <a:t>即使减少了许多数据，特征的统计属性仍能够描述图像，而且由于降低了数据维度，有效地避免了过拟合。</a:t>
            </a:r>
          </a:p>
          <a:p>
            <a:r>
              <a:rPr lang="zh-CN" altLang="en-US" sz="2400">
                <a:ea typeface="宋体" panose="02010600030101010101" pitchFamily="2" charset="-122"/>
              </a:rPr>
              <a:t>在实际应用中，分为最大值采样（</a:t>
            </a:r>
            <a:r>
              <a:rPr lang="en-US" altLang="zh-CN" sz="2400">
                <a:ea typeface="宋体" panose="02010600030101010101" pitchFamily="2" charset="-122"/>
              </a:rPr>
              <a:t>Max-Pooling</a:t>
            </a:r>
            <a:r>
              <a:rPr lang="zh-CN" altLang="en-US" sz="2400">
                <a:ea typeface="宋体" panose="02010600030101010101" pitchFamily="2" charset="-122"/>
              </a:rPr>
              <a:t>）与平均值采样（</a:t>
            </a:r>
            <a:r>
              <a:rPr lang="en-US" altLang="zh-CN" sz="2400">
                <a:ea typeface="宋体" panose="02010600030101010101" pitchFamily="2" charset="-122"/>
              </a:rPr>
              <a:t>Mean-Pooling</a:t>
            </a:r>
            <a:r>
              <a:rPr lang="zh-CN" altLang="en-US" sz="2400">
                <a:ea typeface="宋体" panose="02010600030101010101" pitchFamily="2" charset="-122"/>
              </a:rPr>
              <a:t>）。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2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551DBF-2964-4F8C-9870-3C5E865776CE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6042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AA996A-DECA-4141-B623-F766DB07131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zh-CN" sz="1200"/>
          </a:p>
        </p:txBody>
      </p:sp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37433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362200"/>
            <a:ext cx="4972363" cy="4114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250" y="152400"/>
            <a:ext cx="4446596" cy="274319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820964"/>
      </p:ext>
    </p:extLst>
  </p:cSld>
  <p:clrMapOvr>
    <a:masterClrMapping/>
  </p:clrMapOvr>
  <p:transition>
    <p:zo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全连接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其它常见层</a:t>
            </a:r>
            <a:endParaRPr dirty="0"/>
          </a:p>
        </p:txBody>
      </p:sp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854014" y="1707357"/>
            <a:ext cx="8061386" cy="3380370"/>
          </a:xfrm>
          <a:prstGeom prst="rect">
            <a:avLst/>
          </a:prstGeom>
        </p:spPr>
        <p:txBody>
          <a:bodyPr>
            <a:normAutofit fontScale="92500"/>
          </a:bodyPr>
          <a:lstStyle>
            <a:lvl1pPr>
              <a:buSzPct val="100000"/>
              <a:buChar char="•"/>
            </a:lvl1pPr>
          </a:lstStyle>
          <a:p>
            <a:r>
              <a:rPr lang="en-US" altLang="zh-CN" dirty="0"/>
              <a:t>Dropout</a:t>
            </a:r>
          </a:p>
          <a:p>
            <a:pPr lvl="1"/>
            <a:r>
              <a:rPr lang="zh-CN" altLang="en-US" dirty="0"/>
              <a:t>训练时，每次随机去掉全连接层中的一些神经元</a:t>
            </a:r>
            <a:endParaRPr lang="en-US" altLang="zh-CN" dirty="0"/>
          </a:p>
          <a:p>
            <a:pPr lvl="1"/>
            <a:r>
              <a:rPr lang="zh-CN" altLang="en-US" dirty="0"/>
              <a:t>防止或减轻过拟合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</a:p>
          <a:p>
            <a:pPr lvl="1"/>
            <a:r>
              <a:rPr lang="zh-CN" altLang="en-US" dirty="0"/>
              <a:t>对输入数据进行减均值，除方差的操作</a:t>
            </a:r>
            <a:endParaRPr lang="en-US" altLang="zh-CN" dirty="0"/>
          </a:p>
          <a:p>
            <a:pPr lvl="1"/>
            <a:r>
              <a:rPr lang="zh-CN" altLang="en-US" dirty="0"/>
              <a:t>加快训练速度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F9D6DC-52D1-41AE-BB26-DB9D35C0C1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715524"/>
      </p:ext>
    </p:extLst>
  </p:cSld>
  <p:clrMapOvr>
    <a:masterClrMapping/>
  </p:clrMapOvr>
  <p:transition>
    <p:zo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zh-CN">
                <a:ea typeface="宋体" panose="02010600030101010101" pitchFamily="2" charset="-122"/>
              </a:rPr>
              <a:t>给定一个大小为</a:t>
            </a:r>
            <a:r>
              <a:rPr lang="en-US" altLang="zh-CN">
                <a:ea typeface="宋体" panose="02010600030101010101" pitchFamily="2" charset="-122"/>
              </a:rPr>
              <a:t>32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32</a:t>
            </a:r>
            <a:r>
              <a:rPr lang="zh-CN" altLang="zh-CN">
                <a:ea typeface="宋体" panose="02010600030101010101" pitchFamily="2" charset="-122"/>
              </a:rPr>
              <a:t>的图像，将其输入</a:t>
            </a:r>
            <a:r>
              <a:rPr lang="en-US" altLang="zh-CN">
                <a:ea typeface="宋体" panose="02010600030101010101" pitchFamily="2" charset="-122"/>
              </a:rPr>
              <a:t>LeNet-5</a:t>
            </a:r>
            <a:r>
              <a:rPr lang="zh-CN" altLang="zh-CN">
                <a:ea typeface="宋体" panose="02010600030101010101" pitchFamily="2" charset="-122"/>
              </a:rPr>
              <a:t>后，后续各层的处理如下：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4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A7E862-10A3-4AEE-9E06-2B83C66BC962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6144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A0CAEB-9997-4FE2-81F8-1B2D178D272F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zh-CN" sz="1200"/>
          </a:p>
        </p:txBody>
      </p:sp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59"/>
          <a:stretch>
            <a:fillRect/>
          </a:stretch>
        </p:blipFill>
        <p:spPr bwMode="auto">
          <a:xfrm>
            <a:off x="152400" y="2286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7696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467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D12989C-AF3C-41DB-906D-DBFD7490556B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246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949F89C-C2BD-4D5E-98FF-8125B9A1100A}" type="slidenum">
              <a:rPr lang="zh-CN" altLang="en-US" sz="1200"/>
              <a:pPr/>
              <a:t>128</a:t>
            </a:fld>
            <a:endParaRPr lang="en-US" altLang="zh-CN" sz="1200"/>
          </a:p>
        </p:txBody>
      </p:sp>
      <p:sp>
        <p:nvSpPr>
          <p:cNvPr id="62469" name="内容占位符 2"/>
          <p:cNvSpPr>
            <a:spLocks noGrp="1"/>
          </p:cNvSpPr>
          <p:nvPr>
            <p:ph idx="1"/>
          </p:nvPr>
        </p:nvSpPr>
        <p:spPr>
          <a:xfrm>
            <a:off x="76200" y="3048000"/>
            <a:ext cx="8686800" cy="3429000"/>
          </a:xfrm>
        </p:spPr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zh-CN">
                <a:ea typeface="宋体" panose="02010600030101010101" pitchFamily="2" charset="-122"/>
              </a:rPr>
              <a:t>卷积层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zh-CN">
                <a:ea typeface="宋体" panose="02010600030101010101" pitchFamily="2" charset="-122"/>
              </a:rPr>
              <a:t>：原始的</a:t>
            </a:r>
            <a:r>
              <a:rPr lang="en-US" altLang="zh-CN">
                <a:ea typeface="宋体" panose="02010600030101010101" pitchFamily="2" charset="-122"/>
              </a:rPr>
              <a:t>32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32</a:t>
            </a:r>
            <a:r>
              <a:rPr lang="zh-CN" altLang="zh-CN">
                <a:ea typeface="宋体" panose="02010600030101010101" pitchFamily="2" charset="-122"/>
              </a:rPr>
              <a:t>的图像输入进来以后，先进入一个卷积层</a:t>
            </a:r>
            <a:r>
              <a:rPr lang="en-US" altLang="zh-CN">
                <a:ea typeface="宋体" panose="02010600030101010101" pitchFamily="2" charset="-122"/>
              </a:rPr>
              <a:t>C1</a:t>
            </a:r>
            <a:r>
              <a:rPr lang="zh-CN" altLang="zh-CN">
                <a:ea typeface="宋体" panose="02010600030101010101" pitchFamily="2" charset="-122"/>
              </a:rPr>
              <a:t>（由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的卷积核组成），卷积计算出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28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28</a:t>
            </a:r>
            <a:r>
              <a:rPr lang="zh-CN" altLang="zh-CN">
                <a:ea typeface="宋体" panose="02010600030101010101" pitchFamily="2" charset="-122"/>
              </a:rPr>
              <a:t>的图像。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zh-CN">
                <a:ea typeface="宋体" panose="02010600030101010101" pitchFamily="2" charset="-122"/>
              </a:rPr>
              <a:t>池化层</a:t>
            </a:r>
            <a:r>
              <a:rPr lang="en-US" altLang="zh-CN">
                <a:ea typeface="宋体" panose="02010600030101010101" pitchFamily="2" charset="-122"/>
              </a:rPr>
              <a:t>S2</a:t>
            </a:r>
            <a:r>
              <a:rPr lang="zh-CN" altLang="zh-CN">
                <a:ea typeface="宋体" panose="02010600030101010101" pitchFamily="2" charset="-122"/>
              </a:rPr>
              <a:t>：然后用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zh-CN">
                <a:ea typeface="宋体" panose="02010600030101010101" pitchFamily="2" charset="-122"/>
              </a:rPr>
              <a:t>的采样窗口进行下采样，得到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14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14</a:t>
            </a:r>
            <a:r>
              <a:rPr lang="zh-CN" altLang="zh-CN">
                <a:ea typeface="宋体" panose="02010600030101010101" pitchFamily="2" charset="-122"/>
              </a:rPr>
              <a:t>的图像。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2470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76213"/>
            <a:ext cx="8913812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995480" y="314280"/>
              <a:ext cx="1410120" cy="448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6120" y="304920"/>
                <a:ext cx="1428840" cy="46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0" y="3352800"/>
            <a:ext cx="8763000" cy="3124200"/>
          </a:xfrm>
        </p:spPr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zh-CN" altLang="zh-CN" dirty="0">
                <a:ea typeface="宋体" panose="02010600030101010101" pitchFamily="2" charset="-122"/>
              </a:rPr>
              <a:t>卷积层</a:t>
            </a:r>
            <a:r>
              <a:rPr lang="en-US" altLang="zh-CN" dirty="0">
                <a:ea typeface="宋体" panose="02010600030101010101" pitchFamily="2" charset="-122"/>
              </a:rPr>
              <a:t>C3</a:t>
            </a:r>
            <a:r>
              <a:rPr lang="zh-CN" altLang="zh-CN" dirty="0">
                <a:ea typeface="宋体" panose="02010600030101010101" pitchFamily="2" charset="-122"/>
              </a:rPr>
              <a:t>：由</a:t>
            </a:r>
            <a:r>
              <a:rPr lang="en-US" altLang="zh-CN" dirty="0">
                <a:ea typeface="宋体" panose="02010600030101010101" pitchFamily="2" charset="-122"/>
              </a:rPr>
              <a:t>16</a:t>
            </a:r>
            <a:r>
              <a:rPr lang="zh-CN" altLang="zh-CN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zh-CN" dirty="0">
                <a:ea typeface="宋体" panose="02010600030101010101" pitchFamily="2" charset="-122"/>
              </a:rPr>
              <a:t>的卷积核组成，将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zh-CN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14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ea typeface="宋体" panose="02010600030101010101" pitchFamily="2" charset="-122"/>
              </a:rPr>
              <a:t>14</a:t>
            </a:r>
            <a:r>
              <a:rPr lang="zh-CN" altLang="zh-CN" dirty="0">
                <a:ea typeface="宋体" panose="02010600030101010101" pitchFamily="2" charset="-122"/>
              </a:rPr>
              <a:t>的图像进行卷积计算后，得到</a:t>
            </a:r>
            <a:r>
              <a:rPr lang="en-US" altLang="zh-CN" dirty="0">
                <a:ea typeface="宋体" panose="02010600030101010101" pitchFamily="2" charset="-122"/>
              </a:rPr>
              <a:t>16</a:t>
            </a:r>
            <a:r>
              <a:rPr lang="zh-CN" altLang="zh-CN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10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ea typeface="宋体" panose="02010600030101010101" pitchFamily="2" charset="-122"/>
              </a:rPr>
              <a:t>10</a:t>
            </a:r>
            <a:r>
              <a:rPr lang="zh-CN" altLang="zh-CN" dirty="0">
                <a:ea typeface="宋体" panose="02010600030101010101" pitchFamily="2" charset="-122"/>
              </a:rPr>
              <a:t>的图像。需要注意的是，</a:t>
            </a:r>
            <a:r>
              <a:rPr lang="en-US" altLang="zh-CN" dirty="0">
                <a:ea typeface="宋体" panose="02010600030101010101" pitchFamily="2" charset="-122"/>
              </a:rPr>
              <a:t>C3</a:t>
            </a:r>
            <a:r>
              <a:rPr lang="zh-CN" altLang="zh-CN" dirty="0">
                <a:ea typeface="宋体" panose="02010600030101010101" pitchFamily="2" charset="-122"/>
              </a:rPr>
              <a:t>中的每个特征图可以连接到</a:t>
            </a:r>
            <a:r>
              <a:rPr lang="en-US" altLang="zh-CN" dirty="0">
                <a:ea typeface="宋体" panose="02010600030101010101" pitchFamily="2" charset="-122"/>
              </a:rPr>
              <a:t>S2</a:t>
            </a:r>
            <a:r>
              <a:rPr lang="zh-CN" altLang="zh-CN" dirty="0">
                <a:ea typeface="宋体" panose="02010600030101010101" pitchFamily="2" charset="-122"/>
              </a:rPr>
              <a:t>中的所有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zh-CN" dirty="0">
                <a:ea typeface="宋体" panose="02010600030101010101" pitchFamily="2" charset="-122"/>
              </a:rPr>
              <a:t>个或几个特征图，表示本层的特征图是上一层提取到的特征图的不同组合。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491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3F83D57-8709-4CD4-B749-0E44DA2A08C8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349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EF3D55B-BD68-4D97-8F11-BD50478D0CE3}" type="slidenum">
              <a:rPr lang="zh-CN" altLang="en-US" sz="1200"/>
              <a:pPr/>
              <a:t>129</a:t>
            </a:fld>
            <a:endParaRPr lang="en-US" altLang="zh-CN" sz="1200"/>
          </a:p>
        </p:txBody>
      </p:sp>
      <p:pic>
        <p:nvPicPr>
          <p:cNvPr id="63493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839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343320" y="276120"/>
              <a:ext cx="329040" cy="614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3960" y="266760"/>
                <a:ext cx="347760" cy="63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2DCED6-705E-4D11-B630-1D14F60E056A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12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2C00A7-85F6-49F7-ACB1-79E38D9D6EF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chemeClr val="folHlink"/>
                </a:solidFill>
                <a:ea typeface="宋体" panose="02010600030101010101" pitchFamily="2" charset="-122"/>
              </a:rPr>
              <a:t>神经网络的连接</a:t>
            </a:r>
            <a:r>
              <a:rPr lang="zh-CN" altLang="en-US" sz="2400">
                <a:ea typeface="宋体" panose="02010600030101010101" pitchFamily="2" charset="-122"/>
              </a:rPr>
              <a:t>：包括层次之间的连接和每一层内部的连接，连接的强度用权来表示。</a:t>
            </a:r>
          </a:p>
          <a:p>
            <a:pPr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根据层次之间的连接方式，分为：</a:t>
            </a:r>
          </a:p>
          <a:p>
            <a:pPr lvl="1" eaLnBrk="1" hangingPunct="1"/>
            <a:r>
              <a:rPr lang="zh-CN" altLang="en-US" sz="2400">
                <a:ea typeface="宋体" panose="02010600030101010101" pitchFamily="2" charset="-122"/>
              </a:rPr>
              <a:t>前馈式网络：连接是单向的，上层单元的输出是下层单元的输入，如反向传播网络，</a:t>
            </a:r>
            <a:r>
              <a:rPr lang="en-US" altLang="zh-CN" sz="2400">
                <a:ea typeface="宋体" panose="02010600030101010101" pitchFamily="2" charset="-122"/>
              </a:rPr>
              <a:t>Kohonen</a:t>
            </a:r>
            <a:r>
              <a:rPr lang="zh-CN" altLang="en-US" sz="2400">
                <a:ea typeface="宋体" panose="02010600030101010101" pitchFamily="2" charset="-122"/>
              </a:rPr>
              <a:t>网络</a:t>
            </a:r>
          </a:p>
          <a:p>
            <a:pPr lvl="1" eaLnBrk="1" hangingPunct="1"/>
            <a:r>
              <a:rPr lang="zh-CN" altLang="en-US" sz="2400">
                <a:ea typeface="宋体" panose="02010600030101010101" pitchFamily="2" charset="-122"/>
              </a:rPr>
              <a:t>反馈式网络：除了单项的连接外，还把最后一层单元的输出作为第一层单元的输入，如</a:t>
            </a:r>
            <a:r>
              <a:rPr lang="en-US" altLang="zh-CN" sz="2400">
                <a:ea typeface="宋体" panose="02010600030101010101" pitchFamily="2" charset="-122"/>
              </a:rPr>
              <a:t>Hopfield</a:t>
            </a:r>
            <a:r>
              <a:rPr lang="zh-CN" altLang="en-US" sz="2400">
                <a:ea typeface="宋体" panose="02010600030101010101" pitchFamily="2" charset="-122"/>
              </a:rPr>
              <a:t>网络</a:t>
            </a:r>
          </a:p>
          <a:p>
            <a:pPr lvl="1" eaLnBrk="1" hangingPunct="1"/>
            <a:endParaRPr lang="zh-CN" altLang="en-US" sz="240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根据连接的范围，分为：</a:t>
            </a:r>
          </a:p>
          <a:p>
            <a:pPr lvl="1" eaLnBrk="1" hangingPunct="1"/>
            <a:r>
              <a:rPr lang="zh-CN" altLang="en-US" sz="2400">
                <a:ea typeface="宋体" panose="02010600030101010101" pitchFamily="2" charset="-122"/>
              </a:rPr>
              <a:t>全连接神经网络：每个单元和相邻层上的所有单元相连</a:t>
            </a:r>
          </a:p>
          <a:p>
            <a:pPr lvl="1" eaLnBrk="1" hangingPunct="1"/>
            <a:r>
              <a:rPr lang="zh-CN" altLang="en-US" sz="2400">
                <a:ea typeface="宋体" panose="02010600030101010101" pitchFamily="2" charset="-122"/>
              </a:rPr>
              <a:t>局部连接网络：每个单元只和相邻层上的部分单元相连</a:t>
            </a:r>
          </a:p>
        </p:txBody>
      </p:sp>
    </p:spTree>
  </p:cSld>
  <p:clrMapOvr>
    <a:masterClrMapping/>
  </p:clrMapOvr>
  <p:transition>
    <p:zo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450" y="76200"/>
            <a:ext cx="8458200" cy="3392488"/>
          </a:xfrm>
        </p:spPr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r>
              <a:rPr lang="zh-CN" altLang="zh-CN">
                <a:ea typeface="宋体" panose="02010600030101010101" pitchFamily="2" charset="-122"/>
              </a:rPr>
              <a:t>一种可能的连接方式如图所示：</a:t>
            </a:r>
            <a:r>
              <a:rPr lang="en-US" altLang="zh-CN">
                <a:ea typeface="宋体" panose="02010600030101010101" pitchFamily="2" charset="-122"/>
              </a:rPr>
              <a:t>C3</a:t>
            </a:r>
            <a:r>
              <a:rPr lang="zh-CN" altLang="zh-CN">
                <a:ea typeface="宋体" panose="02010600030101010101" pitchFamily="2" charset="-122"/>
              </a:rPr>
              <a:t>的前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个特征图以</a:t>
            </a:r>
            <a:r>
              <a:rPr lang="en-US" altLang="zh-CN">
                <a:ea typeface="宋体" panose="02010600030101010101" pitchFamily="2" charset="-122"/>
              </a:rPr>
              <a:t>S2</a:t>
            </a:r>
            <a:r>
              <a:rPr lang="zh-CN" altLang="zh-CN">
                <a:ea typeface="宋体" panose="02010600030101010101" pitchFamily="2" charset="-122"/>
              </a:rPr>
              <a:t>中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zh-CN">
                <a:ea typeface="宋体" panose="02010600030101010101" pitchFamily="2" charset="-122"/>
              </a:rPr>
              <a:t>个相邻的特征图子集为输入。接下来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个特征图以</a:t>
            </a:r>
            <a:r>
              <a:rPr lang="en-US" altLang="zh-CN">
                <a:ea typeface="宋体" panose="02010600030101010101" pitchFamily="2" charset="-122"/>
              </a:rPr>
              <a:t>S2</a:t>
            </a:r>
            <a:r>
              <a:rPr lang="zh-CN" altLang="zh-CN">
                <a:ea typeface="宋体" panose="02010600030101010101" pitchFamily="2" charset="-122"/>
              </a:rPr>
              <a:t>中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zh-CN">
                <a:ea typeface="宋体" panose="02010600030101010101" pitchFamily="2" charset="-122"/>
              </a:rPr>
              <a:t>个相邻的特征图子集为输入。接下来的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个特征图以不相邻的</a:t>
            </a: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zh-CN">
                <a:ea typeface="宋体" panose="02010600030101010101" pitchFamily="2" charset="-122"/>
              </a:rPr>
              <a:t>个特征图子集为输入。最后一个特征图将</a:t>
            </a:r>
            <a:r>
              <a:rPr lang="en-US" altLang="zh-CN">
                <a:ea typeface="宋体" panose="02010600030101010101" pitchFamily="2" charset="-122"/>
              </a:rPr>
              <a:t>S2</a:t>
            </a:r>
            <a:r>
              <a:rPr lang="zh-CN" altLang="zh-CN">
                <a:ea typeface="宋体" panose="02010600030101010101" pitchFamily="2" charset="-122"/>
              </a:rPr>
              <a:t>中所有特征图作为输入。之所以要采取这种方式，一是为了减少参数，二是这种不对称的组合连接的方式有利于提取多种组合特征。</a:t>
            </a:r>
          </a:p>
          <a:p>
            <a:pPr marL="457200" lvl="1" indent="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4515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5DF473A-89A4-4BC0-A6C1-2B4341D39270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4516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ACAE742-E8A9-4EBF-8A86-EE81A008880D}" type="slidenum">
              <a:rPr lang="zh-CN" altLang="en-US" sz="1200"/>
              <a:pPr/>
              <a:t>130</a:t>
            </a:fld>
            <a:endParaRPr lang="en-US" altLang="zh-CN" sz="1200"/>
          </a:p>
        </p:txBody>
      </p:sp>
      <p:pic>
        <p:nvPicPr>
          <p:cNvPr id="6451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503613"/>
            <a:ext cx="79533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307975" y="1371600"/>
            <a:ext cx="8610600" cy="6096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C3</a:t>
            </a:r>
            <a:r>
              <a:rPr lang="zh-CN" altLang="zh-CN">
                <a:ea typeface="宋体" panose="02010600030101010101" pitchFamily="2" charset="-122"/>
              </a:rPr>
              <a:t>与</a:t>
            </a:r>
            <a:r>
              <a:rPr lang="en-US" altLang="zh-CN">
                <a:ea typeface="宋体" panose="02010600030101010101" pitchFamily="2" charset="-122"/>
              </a:rPr>
              <a:t>S2</a:t>
            </a:r>
            <a:r>
              <a:rPr lang="zh-CN" altLang="zh-CN">
                <a:ea typeface="宋体" panose="02010600030101010101" pitchFamily="2" charset="-122"/>
              </a:rPr>
              <a:t>中的第</a:t>
            </a:r>
            <a:r>
              <a:rPr lang="en-US" altLang="zh-CN">
                <a:ea typeface="宋体" panose="02010600030101010101" pitchFamily="2" charset="-122"/>
              </a:rPr>
              <a:t>1-3</a:t>
            </a:r>
            <a:r>
              <a:rPr lang="zh-CN" altLang="zh-CN">
                <a:ea typeface="宋体" panose="02010600030101010101" pitchFamily="2" charset="-122"/>
              </a:rPr>
              <a:t>个图像相连的卷积结构如图所示：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539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F5C1A94-B3E7-4543-87D1-4779C34ACCB5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5540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C42C0B5-F10C-4159-86C1-33A4305D4CF2}" type="slidenum">
              <a:rPr lang="zh-CN" altLang="en-US" sz="1200"/>
              <a:pPr/>
              <a:t>131</a:t>
            </a:fld>
            <a:endParaRPr lang="en-US" altLang="zh-CN" sz="1200"/>
          </a:p>
        </p:txBody>
      </p:sp>
      <p:pic>
        <p:nvPicPr>
          <p:cNvPr id="65541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6008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4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zh-CN">
                <a:ea typeface="宋体" panose="02010600030101010101" pitchFamily="2" charset="-122"/>
              </a:rPr>
              <a:t>池化层</a:t>
            </a:r>
            <a:r>
              <a:rPr lang="en-US" altLang="zh-CN">
                <a:ea typeface="宋体" panose="02010600030101010101" pitchFamily="2" charset="-122"/>
              </a:rPr>
              <a:t>S4</a:t>
            </a:r>
            <a:r>
              <a:rPr lang="zh-CN" altLang="zh-CN">
                <a:ea typeface="宋体" panose="02010600030101010101" pitchFamily="2" charset="-122"/>
              </a:rPr>
              <a:t>：用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zh-CN">
                <a:ea typeface="宋体" panose="02010600030101010101" pitchFamily="2" charset="-122"/>
              </a:rPr>
              <a:t>的采样窗口进行下采样，得到</a:t>
            </a:r>
            <a:r>
              <a:rPr lang="en-US" altLang="zh-CN">
                <a:ea typeface="宋体" panose="02010600030101010101" pitchFamily="2" charset="-122"/>
              </a:rPr>
              <a:t>16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的图像</a:t>
            </a:r>
            <a:endParaRPr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zh-CN">
                <a:ea typeface="宋体" panose="02010600030101010101" pitchFamily="2" charset="-122"/>
              </a:rPr>
              <a:t>卷积层</a:t>
            </a:r>
            <a:r>
              <a:rPr lang="en-US" altLang="zh-CN">
                <a:ea typeface="宋体" panose="02010600030101010101" pitchFamily="2" charset="-122"/>
              </a:rPr>
              <a:t>C5</a:t>
            </a:r>
            <a:r>
              <a:rPr lang="zh-CN" altLang="zh-CN">
                <a:ea typeface="宋体" panose="02010600030101010101" pitchFamily="2" charset="-122"/>
              </a:rPr>
              <a:t>：由</a:t>
            </a:r>
            <a:r>
              <a:rPr lang="en-US" altLang="zh-CN">
                <a:ea typeface="宋体" panose="02010600030101010101" pitchFamily="2" charset="-122"/>
              </a:rPr>
              <a:t>120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的卷积核组成，在</a:t>
            </a:r>
            <a:r>
              <a:rPr lang="en-US" altLang="zh-CN">
                <a:ea typeface="宋体" panose="02010600030101010101" pitchFamily="2" charset="-122"/>
              </a:rPr>
              <a:t>16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zh-CN">
                <a:ea typeface="宋体" panose="02010600030101010101" pitchFamily="2" charset="-122"/>
              </a:rPr>
              <a:t>的图像上进行卷积操作后得到</a:t>
            </a:r>
            <a:r>
              <a:rPr lang="en-US" altLang="zh-CN">
                <a:ea typeface="宋体" panose="02010600030101010101" pitchFamily="2" charset="-122"/>
              </a:rPr>
              <a:t>120</a:t>
            </a:r>
            <a:r>
              <a:rPr lang="zh-CN" altLang="zh-CN">
                <a:ea typeface="宋体" panose="02010600030101010101" pitchFamily="2" charset="-122"/>
              </a:rPr>
              <a:t>个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zh-CN">
                <a:ea typeface="宋体" panose="02010600030101010101" pitchFamily="2" charset="-122"/>
              </a:rPr>
              <a:t>的图像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563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42D24D-5436-45C5-9A91-B4509A901239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656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67EB0B1-6D49-431F-A061-2FA17686FDFA}" type="slidenum">
              <a:rPr lang="zh-CN" altLang="en-US" sz="1200"/>
              <a:pPr/>
              <a:t>132</a:t>
            </a:fld>
            <a:endParaRPr lang="en-US" altLang="zh-CN" sz="1200"/>
          </a:p>
        </p:txBody>
      </p:sp>
      <p:pic>
        <p:nvPicPr>
          <p:cNvPr id="66565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6213"/>
            <a:ext cx="87598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019600" y="209520"/>
              <a:ext cx="3629160" cy="752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0240" y="200160"/>
                <a:ext cx="3647880" cy="77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zh-CN" altLang="zh-CN">
                <a:ea typeface="宋体" panose="02010600030101010101" pitchFamily="2" charset="-122"/>
              </a:rPr>
              <a:t>全连接层</a:t>
            </a:r>
            <a:r>
              <a:rPr lang="en-US" altLang="zh-CN">
                <a:ea typeface="宋体" panose="02010600030101010101" pitchFamily="2" charset="-122"/>
              </a:rPr>
              <a:t>F6</a:t>
            </a:r>
            <a:r>
              <a:rPr lang="zh-CN" altLang="zh-CN">
                <a:ea typeface="宋体" panose="02010600030101010101" pitchFamily="2" charset="-122"/>
              </a:rPr>
              <a:t>：该层由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zh-CN">
                <a:ea typeface="宋体" panose="02010600030101010101" pitchFamily="2" charset="-122"/>
              </a:rPr>
              <a:t>个神经元（假设真实数字</a:t>
            </a:r>
            <a:r>
              <a:rPr lang="en-US" altLang="zh-CN">
                <a:ea typeface="宋体" panose="02010600030101010101" pitchFamily="2" charset="-122"/>
              </a:rPr>
              <a:t>0-9</a:t>
            </a:r>
            <a:r>
              <a:rPr lang="zh-CN" altLang="zh-CN">
                <a:ea typeface="宋体" panose="02010600030101010101" pitchFamily="2" charset="-122"/>
              </a:rPr>
              <a:t>的图像大小为</a:t>
            </a:r>
            <a:r>
              <a:rPr lang="en-US" altLang="zh-CN">
                <a:ea typeface="宋体" panose="02010600030101010101" pitchFamily="2" charset="-122"/>
              </a:rPr>
              <a:t>12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zh-CN">
                <a:ea typeface="宋体" panose="02010600030101010101" pitchFamily="2" charset="-122"/>
              </a:rPr>
              <a:t>）组成，每个神经元代表图像上的一个像素。用</a:t>
            </a:r>
            <a:r>
              <a:rPr lang="en-US" altLang="zh-CN">
                <a:ea typeface="宋体" panose="02010600030101010101" pitchFamily="2" charset="-122"/>
              </a:rPr>
              <a:t>C5</a:t>
            </a:r>
            <a:r>
              <a:rPr lang="zh-CN" altLang="zh-CN">
                <a:ea typeface="宋体" panose="02010600030101010101" pitchFamily="2" charset="-122"/>
              </a:rPr>
              <a:t>层得到的</a:t>
            </a:r>
            <a:r>
              <a:rPr lang="en-US" altLang="zh-CN">
                <a:ea typeface="宋体" panose="02010600030101010101" pitchFamily="2" charset="-122"/>
              </a:rPr>
              <a:t>120</a:t>
            </a:r>
            <a:r>
              <a:rPr lang="zh-CN" altLang="zh-CN">
                <a:ea typeface="宋体" panose="02010600030101010101" pitchFamily="2" charset="-122"/>
              </a:rPr>
              <a:t>维的向量作为输入，和该层的</a:t>
            </a:r>
            <a:r>
              <a:rPr lang="en-US" altLang="zh-CN">
                <a:ea typeface="宋体" panose="02010600030101010101" pitchFamily="2" charset="-122"/>
              </a:rPr>
              <a:t>84</a:t>
            </a:r>
            <a:r>
              <a:rPr lang="zh-CN" altLang="zh-CN">
                <a:ea typeface="宋体" panose="02010600030101010101" pitchFamily="2" charset="-122"/>
              </a:rPr>
              <a:t>个神经元进行全连接。计算输入向量和连接权重向量之间的点积，再加上一个偏置，结果通过</a:t>
            </a:r>
            <a:r>
              <a:rPr lang="en-US" altLang="zh-CN">
                <a:ea typeface="宋体" panose="02010600030101010101" pitchFamily="2" charset="-122"/>
              </a:rPr>
              <a:t>sigmod</a:t>
            </a:r>
            <a:r>
              <a:rPr lang="zh-CN" altLang="zh-CN">
                <a:ea typeface="宋体" panose="02010600030101010101" pitchFamily="2" charset="-122"/>
              </a:rPr>
              <a:t>函数输出。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587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32535D7-3BF1-4E4D-A374-9D334DC3D6F0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758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D48FC80-7BFC-40EA-B421-71E23BEA277C}" type="slidenum">
              <a:rPr lang="zh-CN" altLang="en-US" sz="1200"/>
              <a:pPr/>
              <a:t>133</a:t>
            </a:fld>
            <a:endParaRPr lang="en-US" altLang="zh-CN" sz="1200"/>
          </a:p>
        </p:txBody>
      </p:sp>
      <p:pic>
        <p:nvPicPr>
          <p:cNvPr id="67589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8600"/>
            <a:ext cx="8988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510160" y="714240"/>
              <a:ext cx="810000" cy="248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0800" y="704880"/>
                <a:ext cx="828720" cy="26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ea typeface="宋体" panose="02010600030101010101" pitchFamily="2" charset="-122"/>
              </a:rPr>
              <a:t>7</a:t>
            </a:r>
            <a:r>
              <a:rPr lang="zh-CN" altLang="en-US" sz="2000">
                <a:ea typeface="宋体" panose="02010600030101010101" pitchFamily="2" charset="-122"/>
              </a:rPr>
              <a:t>，</a:t>
            </a:r>
            <a:r>
              <a:rPr lang="zh-CN" altLang="zh-CN" sz="2000">
                <a:ea typeface="宋体" panose="02010600030101010101" pitchFamily="2" charset="-122"/>
              </a:rPr>
              <a:t>输出层（</a:t>
            </a:r>
            <a:r>
              <a:rPr lang="en-US" altLang="zh-CN" sz="2000">
                <a:ea typeface="宋体" panose="02010600030101010101" pitchFamily="2" charset="-122"/>
              </a:rPr>
              <a:t>OUTPUT</a:t>
            </a:r>
            <a:r>
              <a:rPr lang="zh-CN" altLang="zh-CN" sz="2000">
                <a:ea typeface="宋体" panose="02010600030101010101" pitchFamily="2" charset="-122"/>
              </a:rPr>
              <a:t>）：该层也是全连接层，共包含</a:t>
            </a:r>
            <a:r>
              <a:rPr lang="en-US" altLang="zh-CN" sz="2000">
                <a:ea typeface="宋体" panose="02010600030101010101" pitchFamily="2" charset="-122"/>
              </a:rPr>
              <a:t>10</a:t>
            </a:r>
            <a:r>
              <a:rPr lang="zh-CN" altLang="zh-CN" sz="2000">
                <a:ea typeface="宋体" panose="02010600030101010101" pitchFamily="2" charset="-122"/>
              </a:rPr>
              <a:t>个神经元，分别对应于</a:t>
            </a:r>
            <a:r>
              <a:rPr lang="en-US" altLang="zh-CN" sz="2000">
                <a:ea typeface="宋体" panose="02010600030101010101" pitchFamily="2" charset="-122"/>
              </a:rPr>
              <a:t>0-9</a:t>
            </a:r>
            <a:r>
              <a:rPr lang="zh-CN" altLang="zh-CN" sz="2000">
                <a:ea typeface="宋体" panose="02010600030101010101" pitchFamily="2" charset="-122"/>
              </a:rPr>
              <a:t>共</a:t>
            </a:r>
            <a:r>
              <a:rPr lang="en-US" altLang="zh-CN" sz="2000">
                <a:ea typeface="宋体" panose="02010600030101010101" pitchFamily="2" charset="-122"/>
              </a:rPr>
              <a:t>10</a:t>
            </a:r>
            <a:r>
              <a:rPr lang="zh-CN" altLang="zh-CN" sz="2000">
                <a:ea typeface="宋体" panose="02010600030101010101" pitchFamily="2" charset="-122"/>
              </a:rPr>
              <a:t>个数字。</a:t>
            </a:r>
            <a:r>
              <a:rPr lang="en-US" altLang="zh-CN" sz="2000">
                <a:ea typeface="宋体" panose="02010600030101010101" pitchFamily="2" charset="-122"/>
              </a:rPr>
              <a:t>F6</a:t>
            </a:r>
            <a:r>
              <a:rPr lang="zh-CN" altLang="zh-CN" sz="2000">
                <a:ea typeface="宋体" panose="02010600030101010101" pitchFamily="2" charset="-122"/>
              </a:rPr>
              <a:t>层的</a:t>
            </a:r>
            <a:r>
              <a:rPr lang="en-US" altLang="zh-CN" sz="2000">
                <a:ea typeface="宋体" panose="02010600030101010101" pitchFamily="2" charset="-122"/>
              </a:rPr>
              <a:t>84</a:t>
            </a:r>
            <a:r>
              <a:rPr lang="zh-CN" altLang="zh-CN" sz="2000">
                <a:ea typeface="宋体" panose="02010600030101010101" pitchFamily="2" charset="-122"/>
              </a:rPr>
              <a:t>个神经元与该层的</a:t>
            </a:r>
            <a:r>
              <a:rPr lang="en-US" altLang="zh-CN" sz="2000">
                <a:ea typeface="宋体" panose="02010600030101010101" pitchFamily="2" charset="-122"/>
              </a:rPr>
              <a:t>10</a:t>
            </a:r>
            <a:r>
              <a:rPr lang="zh-CN" altLang="zh-CN" sz="2000">
                <a:ea typeface="宋体" panose="02010600030101010101" pitchFamily="2" charset="-122"/>
              </a:rPr>
              <a:t>个神经元进行全连接。假设</a:t>
            </a:r>
            <a:r>
              <a:rPr lang="en-US" altLang="zh-CN" sz="2000">
                <a:ea typeface="宋体" panose="02010600030101010101" pitchFamily="2" charset="-122"/>
              </a:rPr>
              <a:t>x</a:t>
            </a:r>
            <a:r>
              <a:rPr lang="en-US" altLang="zh-CN" sz="2000" baseline="-25000">
                <a:ea typeface="宋体" panose="02010600030101010101" pitchFamily="2" charset="-122"/>
              </a:rPr>
              <a:t>j</a:t>
            </a:r>
            <a:r>
              <a:rPr lang="zh-CN" altLang="zh-CN" sz="2000">
                <a:ea typeface="宋体" panose="02010600030101010101" pitchFamily="2" charset="-122"/>
              </a:rPr>
              <a:t>对应</a:t>
            </a:r>
            <a:r>
              <a:rPr lang="en-US" altLang="zh-CN" sz="2000">
                <a:ea typeface="宋体" panose="02010600030101010101" pitchFamily="2" charset="-122"/>
              </a:rPr>
              <a:t>F6</a:t>
            </a:r>
            <a:r>
              <a:rPr lang="zh-CN" altLang="zh-CN" sz="2000">
                <a:ea typeface="宋体" panose="02010600030101010101" pitchFamily="2" charset="-122"/>
              </a:rPr>
              <a:t>层第</a:t>
            </a:r>
            <a:r>
              <a:rPr lang="en-US" altLang="zh-CN" sz="2000">
                <a:ea typeface="宋体" panose="02010600030101010101" pitchFamily="2" charset="-122"/>
              </a:rPr>
              <a:t>j</a:t>
            </a:r>
            <a:r>
              <a:rPr lang="zh-CN" altLang="zh-CN" sz="2000">
                <a:ea typeface="宋体" panose="02010600030101010101" pitchFamily="2" charset="-122"/>
              </a:rPr>
              <a:t>个单元的输出，</a:t>
            </a:r>
            <a:r>
              <a:rPr lang="en-US" altLang="zh-CN" sz="2000">
                <a:ea typeface="宋体" panose="02010600030101010101" pitchFamily="2" charset="-122"/>
              </a:rPr>
              <a:t>w</a:t>
            </a:r>
            <a:r>
              <a:rPr lang="en-US" altLang="zh-CN" sz="2000" baseline="-25000">
                <a:ea typeface="宋体" panose="02010600030101010101" pitchFamily="2" charset="-122"/>
              </a:rPr>
              <a:t>ij</a:t>
            </a:r>
            <a:r>
              <a:rPr lang="zh-CN" altLang="zh-CN" sz="2000">
                <a:ea typeface="宋体" panose="02010600030101010101" pitchFamily="2" charset="-122"/>
              </a:rPr>
              <a:t>对应第</a:t>
            </a:r>
            <a:r>
              <a:rPr lang="en-US" altLang="zh-CN" sz="2000">
                <a:ea typeface="宋体" panose="02010600030101010101" pitchFamily="2" charset="-122"/>
              </a:rPr>
              <a:t>i</a:t>
            </a:r>
            <a:r>
              <a:rPr lang="zh-CN" altLang="zh-CN" sz="2000">
                <a:ea typeface="宋体" panose="02010600030101010101" pitchFamily="2" charset="-122"/>
              </a:rPr>
              <a:t>个数字的图像的第</a:t>
            </a:r>
            <a:r>
              <a:rPr lang="en-US" altLang="zh-CN" sz="2000">
                <a:ea typeface="宋体" panose="02010600030101010101" pitchFamily="2" charset="-122"/>
              </a:rPr>
              <a:t>j</a:t>
            </a:r>
            <a:r>
              <a:rPr lang="zh-CN" altLang="zh-CN" sz="2000">
                <a:ea typeface="宋体" panose="02010600030101010101" pitchFamily="2" charset="-122"/>
              </a:rPr>
              <a:t>个像素的</a:t>
            </a:r>
            <a:r>
              <a:rPr lang="en-US" altLang="zh-CN" sz="2000">
                <a:ea typeface="宋体" panose="02010600030101010101" pitchFamily="2" charset="-122"/>
              </a:rPr>
              <a:t>bitmap</a:t>
            </a:r>
            <a:r>
              <a:rPr lang="zh-CN" altLang="zh-CN" sz="2000">
                <a:ea typeface="宋体" panose="02010600030101010101" pitchFamily="2" charset="-122"/>
              </a:rPr>
              <a:t>编码，则输出层</a:t>
            </a:r>
            <a:r>
              <a:rPr lang="en-US" altLang="zh-CN" sz="2000">
                <a:ea typeface="宋体" panose="02010600030101010101" pitchFamily="2" charset="-122"/>
              </a:rPr>
              <a:t>10</a:t>
            </a:r>
            <a:r>
              <a:rPr lang="zh-CN" altLang="zh-CN" sz="2000">
                <a:ea typeface="宋体" panose="02010600030101010101" pitchFamily="2" charset="-122"/>
              </a:rPr>
              <a:t>个神经元中第</a:t>
            </a:r>
            <a:r>
              <a:rPr lang="en-US" altLang="zh-CN" sz="2000">
                <a:ea typeface="宋体" panose="02010600030101010101" pitchFamily="2" charset="-122"/>
              </a:rPr>
              <a:t>i</a:t>
            </a:r>
            <a:r>
              <a:rPr lang="zh-CN" altLang="zh-CN" sz="2000">
                <a:ea typeface="宋体" panose="02010600030101010101" pitchFamily="2" charset="-122"/>
              </a:rPr>
              <a:t>个神经元的输出</a:t>
            </a:r>
            <a:r>
              <a:rPr lang="en-US" altLang="zh-CN" sz="2000">
                <a:ea typeface="宋体" panose="02010600030101010101" pitchFamily="2" charset="-122"/>
              </a:rPr>
              <a:t>y</a:t>
            </a:r>
            <a:r>
              <a:rPr lang="en-US" altLang="zh-CN" sz="2000" baseline="-25000">
                <a:ea typeface="宋体" panose="02010600030101010101" pitchFamily="2" charset="-122"/>
              </a:rPr>
              <a:t>i</a:t>
            </a:r>
            <a:r>
              <a:rPr lang="zh-CN" altLang="zh-CN" sz="2000">
                <a:ea typeface="宋体" panose="02010600030101010101" pitchFamily="2" charset="-122"/>
              </a:rPr>
              <a:t>由如下式子得出：</a:t>
            </a:r>
            <a:endParaRPr lang="en-US" altLang="zh-CN" sz="2000">
              <a:ea typeface="宋体" panose="02010600030101010101" pitchFamily="2" charset="-122"/>
            </a:endParaRPr>
          </a:p>
          <a:p>
            <a:endParaRPr lang="en-US" altLang="zh-CN" sz="2000">
              <a:ea typeface="宋体" panose="02010600030101010101" pitchFamily="2" charset="-122"/>
            </a:endParaRPr>
          </a:p>
          <a:p>
            <a:endParaRPr lang="en-US" altLang="zh-CN" sz="200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000">
                <a:ea typeface="宋体" panose="02010600030101010101" pitchFamily="2" charset="-122"/>
              </a:rPr>
              <a:t>该值越接近于</a:t>
            </a:r>
            <a:r>
              <a:rPr lang="en-US" altLang="zh-CN" sz="2000">
                <a:ea typeface="宋体" panose="02010600030101010101" pitchFamily="2" charset="-122"/>
              </a:rPr>
              <a:t>0</a:t>
            </a:r>
            <a:r>
              <a:rPr lang="zh-CN" altLang="zh-CN" sz="2000">
                <a:ea typeface="宋体" panose="02010600030101010101" pitchFamily="2" charset="-122"/>
              </a:rPr>
              <a:t>，则原始图像越接近于第</a:t>
            </a:r>
            <a:r>
              <a:rPr lang="en-US" altLang="zh-CN" sz="2000">
                <a:ea typeface="宋体" panose="02010600030101010101" pitchFamily="2" charset="-122"/>
              </a:rPr>
              <a:t>i</a:t>
            </a:r>
            <a:r>
              <a:rPr lang="zh-CN" altLang="zh-CN" sz="2000">
                <a:ea typeface="宋体" panose="02010600030101010101" pitchFamily="2" charset="-122"/>
              </a:rPr>
              <a:t>个数字的图像（越接近于其</a:t>
            </a:r>
            <a:r>
              <a:rPr lang="en-US" altLang="zh-CN" sz="2000">
                <a:ea typeface="宋体" panose="02010600030101010101" pitchFamily="2" charset="-122"/>
              </a:rPr>
              <a:t>bitmap</a:t>
            </a:r>
            <a:r>
              <a:rPr lang="zh-CN" altLang="zh-CN" sz="2000">
                <a:ea typeface="宋体" panose="02010600030101010101" pitchFamily="2" charset="-122"/>
              </a:rPr>
              <a:t>编码图），则表示当前网络输入的识别结果就是数字</a:t>
            </a:r>
            <a:r>
              <a:rPr lang="en-US" altLang="zh-CN" sz="2000">
                <a:ea typeface="宋体" panose="02010600030101010101" pitchFamily="2" charset="-122"/>
              </a:rPr>
              <a:t>i</a:t>
            </a:r>
            <a:endParaRPr lang="zh-CN" altLang="zh-CN" sz="2000">
              <a:ea typeface="宋体" panose="02010600030101010101" pitchFamily="2" charset="-122"/>
            </a:endParaRPr>
          </a:p>
          <a:p>
            <a:endParaRPr lang="zh-CN" altLang="zh-CN" sz="2000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611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EBB29DB-D255-450F-8D6B-F1A701BC9DDA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861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16CDD92-0497-4FE9-9F63-6A0DEF0B4BBF}" type="slidenum">
              <a:rPr lang="zh-CN" altLang="en-US" sz="1200"/>
              <a:pPr/>
              <a:t>134</a:t>
            </a:fld>
            <a:endParaRPr lang="en-US" altLang="zh-CN" sz="1200"/>
          </a:p>
        </p:txBody>
      </p:sp>
      <p:pic>
        <p:nvPicPr>
          <p:cNvPr id="68613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876800"/>
            <a:ext cx="21240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6213"/>
            <a:ext cx="8988425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096240" y="723960"/>
              <a:ext cx="1138320" cy="200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6880" y="714600"/>
                <a:ext cx="1157040" cy="21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>
                <a:ea typeface="宋体" panose="02010600030101010101" pitchFamily="2" charset="-122"/>
              </a:rPr>
              <a:t>卷积神经网络在使用时，往往使用多层卷积，然后再使用全连接层进行训练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zh-CN">
                <a:ea typeface="宋体" panose="02010600030101010101" pitchFamily="2" charset="-122"/>
              </a:rPr>
              <a:t>卷积和池化层只会提取特征，并减少原始图像带来的参数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zh-CN">
                <a:ea typeface="宋体" panose="02010600030101010101" pitchFamily="2" charset="-122"/>
              </a:rPr>
              <a:t>全连接层在整个卷积神经网络中起到</a:t>
            </a:r>
            <a:r>
              <a:rPr lang="en-US" altLang="zh-CN">
                <a:ea typeface="宋体" panose="02010600030101010101" pitchFamily="2" charset="-122"/>
              </a:rPr>
              <a:t>“</a:t>
            </a:r>
            <a:r>
              <a:rPr lang="zh-CN" altLang="zh-CN">
                <a:ea typeface="宋体" panose="02010600030101010101" pitchFamily="2" charset="-122"/>
              </a:rPr>
              <a:t>分类器</a:t>
            </a:r>
            <a:r>
              <a:rPr lang="en-US" altLang="zh-CN">
                <a:ea typeface="宋体" panose="02010600030101010101" pitchFamily="2" charset="-122"/>
              </a:rPr>
              <a:t>”</a:t>
            </a:r>
            <a:r>
              <a:rPr lang="zh-CN" altLang="zh-CN">
                <a:ea typeface="宋体" panose="02010600030101010101" pitchFamily="2" charset="-122"/>
              </a:rPr>
              <a:t>的作用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zh-CN">
                <a:ea typeface="宋体" panose="02010600030101010101" pitchFamily="2" charset="-122"/>
              </a:rPr>
              <a:t>之所以要多层卷积，是因为单层卷积学到的特征是局部的，卷积的层数越多，学到的特征就越全局化。当然，网络也就越复杂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3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8F6AD53-C089-40AE-BEAA-6343415F8D2E}" type="datetime4">
              <a:rPr lang="zh-CN" altLang="en-US" sz="1200" smtClean="0"/>
              <a:pPr/>
              <a:t>2025年5月9日星期五</a:t>
            </a:fld>
            <a:endParaRPr lang="en-US" altLang="zh-CN" sz="1200"/>
          </a:p>
        </p:txBody>
      </p:sp>
      <p:sp>
        <p:nvSpPr>
          <p:cNvPr id="6963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622746A-0E90-4790-BF9A-D266BF4BBAE5}" type="slidenum">
              <a:rPr lang="zh-CN" altLang="en-US" sz="1200"/>
              <a:pPr/>
              <a:t>135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anose="02010600030101010101" pitchFamily="2" charset="-122"/>
              </a:rPr>
              <a:t>训练过程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卷积神经网络的训练过程与传统神经网络类似，也是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参照了反向传播算法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ea typeface="宋体" panose="02010600030101010101" pitchFamily="2" charset="-122"/>
              </a:rPr>
              <a:t>第一阶段，向前传播阶段：</a:t>
            </a:r>
            <a:endParaRPr lang="zh-CN" altLang="en-US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）从样本集中取一个样本</a:t>
            </a:r>
            <a:r>
              <a:rPr lang="en-US" altLang="zh-CN">
                <a:ea typeface="宋体" panose="02010600030101010101" pitchFamily="2" charset="-122"/>
              </a:rPr>
              <a:t>(X,Y</a:t>
            </a:r>
            <a:r>
              <a:rPr lang="en-US" altLang="zh-CN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r>
              <a:rPr lang="zh-CN" altLang="en-US">
                <a:ea typeface="宋体" panose="02010600030101010101" pitchFamily="2" charset="-122"/>
              </a:rPr>
              <a:t>，将</a:t>
            </a:r>
            <a:r>
              <a:rPr lang="en-US" altLang="zh-CN">
                <a:ea typeface="宋体" panose="02010600030101010101" pitchFamily="2" charset="-122"/>
              </a:rPr>
              <a:t>X</a:t>
            </a:r>
            <a:r>
              <a:rPr lang="zh-CN" altLang="en-US">
                <a:ea typeface="宋体" panose="02010600030101010101" pitchFamily="2" charset="-122"/>
              </a:rPr>
              <a:t>输入网络；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）计算相应的实际输出</a:t>
            </a:r>
            <a:r>
              <a:rPr lang="en-US" altLang="zh-CN">
                <a:ea typeface="宋体" panose="02010600030101010101" pitchFamily="2" charset="-122"/>
              </a:rPr>
              <a:t>O</a:t>
            </a:r>
            <a:r>
              <a:rPr lang="en-US" altLang="zh-CN" baseline="-25000">
                <a:ea typeface="宋体" panose="02010600030101010101" pitchFamily="2" charset="-122"/>
              </a:rPr>
              <a:t>p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ea typeface="宋体" panose="02010600030101010101" pitchFamily="2" charset="-122"/>
              </a:rPr>
              <a:t>第二阶段，向后传播阶段</a:t>
            </a:r>
            <a:endParaRPr lang="zh-CN" altLang="en-US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）计算实际输出</a:t>
            </a:r>
            <a:r>
              <a:rPr lang="en-US" altLang="zh-CN">
                <a:ea typeface="宋体" panose="02010600030101010101" pitchFamily="2" charset="-122"/>
              </a:rPr>
              <a:t>O</a:t>
            </a:r>
            <a:r>
              <a:rPr lang="en-US" altLang="zh-CN" baseline="-25000">
                <a:ea typeface="宋体" panose="02010600030101010101" pitchFamily="2" charset="-122"/>
              </a:rPr>
              <a:t>p</a:t>
            </a:r>
            <a:r>
              <a:rPr lang="zh-CN" altLang="en-US">
                <a:ea typeface="宋体" panose="02010600030101010101" pitchFamily="2" charset="-122"/>
              </a:rPr>
              <a:t>与相应的理想输出</a:t>
            </a:r>
            <a:r>
              <a:rPr lang="en-US" altLang="zh-CN"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ea typeface="宋体" panose="02010600030101010101" pitchFamily="2" charset="-122"/>
              </a:rPr>
              <a:t>p</a:t>
            </a:r>
            <a:r>
              <a:rPr lang="zh-CN" altLang="en-US">
                <a:ea typeface="宋体" panose="02010600030101010101" pitchFamily="2" charset="-122"/>
              </a:rPr>
              <a:t>的差；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）按极小化误差的方法反向传播调整权矩阵。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6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6ABC51-0FB5-4C0E-841A-1F9543EE345C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7066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480483-0B13-4CA5-8E29-80860EE4171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Stanford cs224n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 with Deep Learning</a:t>
            </a:r>
            <a:r>
              <a:rPr lang="zh-CN" altLang="en-US" dirty="0"/>
              <a:t>，</a:t>
            </a:r>
            <a:r>
              <a:rPr lang="en-US" altLang="zh-CN" dirty="0"/>
              <a:t>http://web.stanford.edu/class/cs224n/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9096"/>
      </p:ext>
    </p:extLst>
  </p:cSld>
  <p:clrMapOvr>
    <a:masterClrMapping/>
  </p:clrMapOvr>
  <p:transition>
    <p:zoom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常用的激活函数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https://blog.csdn.net/tyhj_sf/article/details/79932893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897927"/>
      </p:ext>
    </p:extLst>
  </p:cSld>
  <p:clrMapOvr>
    <a:masterClrMapping/>
  </p:clrMapOvr>
  <p:transition>
    <p:zoom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Sigmoid</a:t>
            </a:r>
            <a:r>
              <a:rPr lang="zh-CN" altLang="en-US" dirty="0"/>
              <a:t>和</a:t>
            </a:r>
            <a:r>
              <a:rPr lang="en-US" altLang="zh-CN" dirty="0" err="1"/>
              <a:t>softmax</a:t>
            </a:r>
            <a:r>
              <a:rPr lang="zh-CN" altLang="en-US" dirty="0"/>
              <a:t>的区别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139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371600"/>
            <a:ext cx="8001001" cy="51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13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11CB33-B051-4DC4-BD37-9DBA8CA73171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22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5C29AC-2B75-40A1-915E-E76BE4D6CE6E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神经网络的学习</a:t>
            </a:r>
          </a:p>
          <a:p>
            <a:pPr lvl="1" eaLnBrk="1" hangingPunct="1"/>
            <a:r>
              <a:rPr lang="zh-CN" altLang="en-US" sz="1800">
                <a:ea typeface="宋体" panose="02010600030101010101" pitchFamily="2" charset="-122"/>
              </a:rPr>
              <a:t>根据学习方法分：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感知器：有监督的学习方法，训练样本的类别是已知的，并在学习的过程中指导模型的训练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认知器：无监督的学习方法，训练样本类别未知，各单元通过竞争学习。</a:t>
            </a:r>
          </a:p>
          <a:p>
            <a:pPr lvl="2" eaLnBrk="1" hangingPunct="1"/>
            <a:endParaRPr lang="zh-CN" altLang="en-US" sz="180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1800">
                <a:ea typeface="宋体" panose="02010600030101010101" pitchFamily="2" charset="-122"/>
              </a:rPr>
              <a:t>根据学习时间分：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离线网络：学习过程和使用过程是独立的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在线网络：学习过程和使用过程是同时进行的</a:t>
            </a:r>
          </a:p>
          <a:p>
            <a:pPr lvl="2" eaLnBrk="1" hangingPunct="1"/>
            <a:endParaRPr lang="zh-CN" altLang="en-US" sz="180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1800">
                <a:ea typeface="宋体" panose="02010600030101010101" pitchFamily="2" charset="-122"/>
              </a:rPr>
              <a:t>根据学习规则分：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相关学习网络：根据连接间的激活水平改变权系数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纠错学习网络：根据输出单元的外部反馈改变权系数</a:t>
            </a:r>
          </a:p>
          <a:p>
            <a:pPr lvl="2" eaLnBrk="1" hangingPunct="1"/>
            <a:r>
              <a:rPr lang="zh-CN" altLang="en-US" sz="1800">
                <a:ea typeface="宋体" panose="02010600030101010101" pitchFamily="2" charset="-122"/>
              </a:rPr>
              <a:t>自组织学习网络：对输入进行自适应地学习</a:t>
            </a:r>
          </a:p>
          <a:p>
            <a:pPr lvl="2" eaLnBrk="1" hangingPunct="1"/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关于梯度消失或者爆炸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本质在于，求导算梯度时，前面的层上的梯度是来自后面的层上项的乘积。所以如果各项小于</a:t>
            </a:r>
            <a:r>
              <a:rPr lang="en-US" altLang="zh-CN" dirty="0"/>
              <a:t>1</a:t>
            </a:r>
            <a:r>
              <a:rPr lang="zh-CN" altLang="en-US" dirty="0"/>
              <a:t>，则在后向传播时会出现梯度随着层数减少越来越小的情况（消失）。如果各项的值大于</a:t>
            </a:r>
            <a:r>
              <a:rPr lang="en-US" altLang="zh-CN" dirty="0"/>
              <a:t>1</a:t>
            </a:r>
            <a:r>
              <a:rPr lang="zh-CN" altLang="en-US" dirty="0"/>
              <a:t>，则会出现随着层数减少梯度越来越大的现象（爆炸）</a:t>
            </a:r>
            <a:endParaRPr lang="en-US" altLang="zh-CN" dirty="0"/>
          </a:p>
          <a:p>
            <a:r>
              <a:rPr lang="zh-CN" altLang="en-US" dirty="0"/>
              <a:t>相关介绍：</a:t>
            </a:r>
            <a:r>
              <a:rPr lang="en-US" altLang="zh-CN" dirty="0"/>
              <a:t>https://www.jianshu.com/p/917f71b06499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490000"/>
      </p:ext>
    </p:extLst>
  </p:cSld>
  <p:clrMapOvr>
    <a:masterClrMapping/>
  </p:clrMapOvr>
  <p:transition>
    <p:zoom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B7D20-6E37-D84A-9414-097066FA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图上的深度学习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B2C54-0E95-5349-9736-D880EBB8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141</a:t>
            </a:fld>
            <a:endParaRPr lang="en-US" altLang="zh-CN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1011B5-5F0F-BA4F-808A-9183DD2DF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2628"/>
          <a:stretch/>
        </p:blipFill>
        <p:spPr>
          <a:xfrm>
            <a:off x="600075" y="2133601"/>
            <a:ext cx="8097838" cy="4533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AB25E9E-B32B-044D-BEAA-160342BD8026}"/>
              </a:ext>
            </a:extLst>
          </p:cNvPr>
          <p:cNvSpPr txBox="1"/>
          <p:nvPr/>
        </p:nvSpPr>
        <p:spPr>
          <a:xfrm>
            <a:off x="600075" y="1481436"/>
            <a:ext cx="389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不同种类的图学习任务</a:t>
            </a:r>
          </a:p>
        </p:txBody>
      </p:sp>
    </p:spTree>
    <p:extLst>
      <p:ext uri="{BB962C8B-B14F-4D97-AF65-F5344CB8AC3E}">
        <p14:creationId xmlns:p14="http://schemas.microsoft.com/office/powerpoint/2010/main" val="2806203361"/>
      </p:ext>
    </p:extLst>
  </p:cSld>
  <p:clrMapOvr>
    <a:masterClrMapping/>
  </p:clrMapOvr>
  <p:transition>
    <p:zoom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548D4-55EF-1B44-8B40-048D133D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C54E7-3D1B-444A-B79C-A366E591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0F545-5F6F-0241-B1C2-54F51B28C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059888"/>
            <a:ext cx="7429500" cy="44266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06DC1E-7AB2-4145-B0A5-90BE9DC1DE2E}"/>
              </a:ext>
            </a:extLst>
          </p:cNvPr>
          <p:cNvSpPr txBox="1"/>
          <p:nvPr/>
        </p:nvSpPr>
        <p:spPr>
          <a:xfrm>
            <a:off x="600075" y="1481436"/>
            <a:ext cx="389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不同种类的图学习任务</a:t>
            </a:r>
          </a:p>
        </p:txBody>
      </p:sp>
    </p:spTree>
    <p:extLst>
      <p:ext uri="{BB962C8B-B14F-4D97-AF65-F5344CB8AC3E}">
        <p14:creationId xmlns:p14="http://schemas.microsoft.com/office/powerpoint/2010/main" val="765869107"/>
      </p:ext>
    </p:extLst>
  </p:cSld>
  <p:clrMapOvr>
    <a:masterClrMapping/>
  </p:clrMapOvr>
  <p:transition>
    <p:zoom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0D649-C215-E743-916A-572BD4FB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C936F-75B3-DA4A-B83B-4C2920D7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9F3762-0914-AD47-9CFB-FF2BFD24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7162800" cy="41468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8F3E9-DECE-A246-93EF-5512BC772AD1}"/>
              </a:ext>
            </a:extLst>
          </p:cNvPr>
          <p:cNvSpPr txBox="1"/>
          <p:nvPr/>
        </p:nvSpPr>
        <p:spPr>
          <a:xfrm>
            <a:off x="600075" y="1481436"/>
            <a:ext cx="389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Node-Level</a:t>
            </a:r>
            <a:r>
              <a:rPr kumimoji="1" lang="zh-CN" altLang="en-US" dirty="0"/>
              <a:t>的图学习任务</a:t>
            </a:r>
          </a:p>
        </p:txBody>
      </p:sp>
    </p:spTree>
    <p:extLst>
      <p:ext uri="{BB962C8B-B14F-4D97-AF65-F5344CB8AC3E}">
        <p14:creationId xmlns:p14="http://schemas.microsoft.com/office/powerpoint/2010/main" val="3127562002"/>
      </p:ext>
    </p:extLst>
  </p:cSld>
  <p:clrMapOvr>
    <a:masterClrMapping/>
  </p:clrMapOvr>
  <p:transition>
    <p:zoom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0FA01-E880-F440-B703-51D10531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FF64A-C36A-6444-806E-9A3E2A3B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74D129-5E97-5A4E-99B5-FBC3D642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6" y="1981199"/>
            <a:ext cx="8369302" cy="47892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2A7614-0DE8-824C-9ABC-1007434AC664}"/>
              </a:ext>
            </a:extLst>
          </p:cNvPr>
          <p:cNvSpPr txBox="1"/>
          <p:nvPr/>
        </p:nvSpPr>
        <p:spPr>
          <a:xfrm>
            <a:off x="600075" y="1481436"/>
            <a:ext cx="389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Link-Level</a:t>
            </a:r>
            <a:r>
              <a:rPr kumimoji="1" lang="zh-CN" altLang="en-US" dirty="0"/>
              <a:t>的图学习任务</a:t>
            </a:r>
          </a:p>
        </p:txBody>
      </p:sp>
    </p:spTree>
    <p:extLst>
      <p:ext uri="{BB962C8B-B14F-4D97-AF65-F5344CB8AC3E}">
        <p14:creationId xmlns:p14="http://schemas.microsoft.com/office/powerpoint/2010/main" val="3564056096"/>
      </p:ext>
    </p:extLst>
  </p:cSld>
  <p:clrMapOvr>
    <a:masterClrMapping/>
  </p:clrMapOvr>
  <p:transition>
    <p:zoom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7D010-9EB7-204C-A98C-D95FE531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71943-CF23-A440-B1DF-DA824E02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04C74E-9AA8-1647-ADE8-1CBEBBC3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2022582"/>
            <a:ext cx="7192922" cy="39476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94EE42-0ADE-D24F-B2D7-262F63B113C2}"/>
              </a:ext>
            </a:extLst>
          </p:cNvPr>
          <p:cNvSpPr txBox="1"/>
          <p:nvPr/>
        </p:nvSpPr>
        <p:spPr>
          <a:xfrm>
            <a:off x="571499" y="1367136"/>
            <a:ext cx="552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Link-Level</a:t>
            </a:r>
            <a:r>
              <a:rPr kumimoji="1" lang="zh-CN" altLang="en-US" dirty="0"/>
              <a:t>的图学习任务：推荐系统</a:t>
            </a:r>
          </a:p>
        </p:txBody>
      </p:sp>
    </p:spTree>
    <p:extLst>
      <p:ext uri="{BB962C8B-B14F-4D97-AF65-F5344CB8AC3E}">
        <p14:creationId xmlns:p14="http://schemas.microsoft.com/office/powerpoint/2010/main" val="4194668620"/>
      </p:ext>
    </p:extLst>
  </p:cSld>
  <p:clrMapOvr>
    <a:masterClrMapping/>
  </p:clrMapOvr>
  <p:transition>
    <p:zoom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0A266-C09F-1F44-A0C1-C2D96F32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B6627-02AB-734D-8ECD-7EBF82D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B5718C-F5F1-7D4B-B92C-BA832E6C2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02063"/>
            <a:ext cx="7239000" cy="45082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4A83EA-91A0-0D44-A043-F9DDCCB72EDC}"/>
              </a:ext>
            </a:extLst>
          </p:cNvPr>
          <p:cNvSpPr txBox="1"/>
          <p:nvPr/>
        </p:nvSpPr>
        <p:spPr>
          <a:xfrm>
            <a:off x="571499" y="1367136"/>
            <a:ext cx="552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Graph-Level</a:t>
            </a:r>
            <a:r>
              <a:rPr kumimoji="1" lang="zh-CN" altLang="en-US" dirty="0"/>
              <a:t>的图学习任务</a:t>
            </a:r>
          </a:p>
        </p:txBody>
      </p:sp>
    </p:spTree>
    <p:extLst>
      <p:ext uri="{BB962C8B-B14F-4D97-AF65-F5344CB8AC3E}">
        <p14:creationId xmlns:p14="http://schemas.microsoft.com/office/powerpoint/2010/main" val="2452279377"/>
      </p:ext>
    </p:extLst>
  </p:cSld>
  <p:clrMapOvr>
    <a:masterClrMapping/>
  </p:clrMapOvr>
  <p:transition>
    <p:zoom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F124-B4B2-FD49-AF96-E69EA412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图学习任务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2603BF-4D9E-D348-A1E6-4EB23C14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F14200-F941-4A4B-8140-20EDA9756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6411"/>
            <a:ext cx="7924800" cy="47244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FDBB3E-65D3-E843-A438-DEB3475E023C}"/>
              </a:ext>
            </a:extLst>
          </p:cNvPr>
          <p:cNvSpPr txBox="1"/>
          <p:nvPr/>
        </p:nvSpPr>
        <p:spPr>
          <a:xfrm>
            <a:off x="571499" y="1367136"/>
            <a:ext cx="552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Graph-Level</a:t>
            </a:r>
            <a:r>
              <a:rPr kumimoji="1" lang="zh-CN" altLang="en-US" dirty="0"/>
              <a:t>的图学习任务：交通预测</a:t>
            </a:r>
          </a:p>
        </p:txBody>
      </p:sp>
    </p:spTree>
    <p:extLst>
      <p:ext uri="{BB962C8B-B14F-4D97-AF65-F5344CB8AC3E}">
        <p14:creationId xmlns:p14="http://schemas.microsoft.com/office/powerpoint/2010/main" val="1801850213"/>
      </p:ext>
    </p:extLst>
  </p:cSld>
  <p:clrMapOvr>
    <a:masterClrMapping/>
  </p:clrMapOvr>
  <p:transition>
    <p:zoom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4518-0284-DA4F-8604-4DD3EC92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EB1D69-6A8D-5942-9625-4EFC2D49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04D7D5-2984-174C-80D1-91A01E5FC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" y="1247776"/>
            <a:ext cx="7354946" cy="2667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B8F2BC-A05A-6345-BFF3-0DA91E22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76724"/>
            <a:ext cx="8515287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63517"/>
      </p:ext>
    </p:extLst>
  </p:cSld>
  <p:clrMapOvr>
    <a:masterClrMapping/>
  </p:clrMapOvr>
  <p:transition>
    <p:zoom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ECB72-1BAB-BC4B-99FB-568E8710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38B7FB-0F1F-9A46-99B4-5CE6120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149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8946BD-0842-644A-8138-42E942DA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32385" b="-28701"/>
          <a:stretch/>
        </p:blipFill>
        <p:spPr>
          <a:xfrm>
            <a:off x="685800" y="2819400"/>
            <a:ext cx="7315200" cy="43471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146ACA-528A-4345-AF2E-F4561A30F220}"/>
              </a:ext>
            </a:extLst>
          </p:cNvPr>
          <p:cNvSpPr txBox="1"/>
          <p:nvPr/>
        </p:nvSpPr>
        <p:spPr>
          <a:xfrm>
            <a:off x="152400" y="1641901"/>
            <a:ext cx="8839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图结点表示学习的目标是：对图结点进行编码，使得在</a:t>
            </a:r>
            <a:r>
              <a:rPr kumimoji="1" lang="zh-CN" altLang="en-US" dirty="0">
                <a:solidFill>
                  <a:srgbClr val="993300"/>
                </a:solidFill>
              </a:rPr>
              <a:t>向量空间中两个向量的相似度</a:t>
            </a:r>
            <a:r>
              <a:rPr kumimoji="1" lang="zh-CN" altLang="en-US" dirty="0"/>
              <a:t>（如点积）近似等于</a:t>
            </a:r>
            <a:r>
              <a:rPr kumimoji="1" lang="zh-CN" altLang="en-US" dirty="0">
                <a:solidFill>
                  <a:srgbClr val="993300"/>
                </a:solidFill>
              </a:rPr>
              <a:t>图中两个结点的相似度</a:t>
            </a:r>
          </a:p>
        </p:txBody>
      </p:sp>
    </p:spTree>
    <p:extLst>
      <p:ext uri="{BB962C8B-B14F-4D97-AF65-F5344CB8AC3E}">
        <p14:creationId xmlns:p14="http://schemas.microsoft.com/office/powerpoint/2010/main" val="3819144371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BD0A4C-23C4-4477-AD46-70B17F287925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331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1E6EDB-59AA-4881-B963-72E3AF12523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/>
          </a:p>
        </p:txBody>
      </p:sp>
      <p:pic>
        <p:nvPicPr>
          <p:cNvPr id="133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143000"/>
            <a:ext cx="90709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77982-5161-6A4F-AB83-CF8C0FEC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2A161C-C480-BC45-ABD2-50F27D20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150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7BF832-F15C-494B-9B8D-313B97A5C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458200" cy="48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9109"/>
      </p:ext>
    </p:extLst>
  </p:cSld>
  <p:clrMapOvr>
    <a:masterClrMapping/>
  </p:clrMapOvr>
  <p:transition>
    <p:zoom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55905-2177-9A4C-A7DE-CEA405A4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CC79F2-AB0A-324D-8A52-CE4CC171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B51482-27F4-B444-A8D9-F48895F28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-3661" r="-101"/>
          <a:stretch/>
        </p:blipFill>
        <p:spPr>
          <a:xfrm>
            <a:off x="250843" y="2078681"/>
            <a:ext cx="8685195" cy="3941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945EFF-433C-5146-9D06-919C2AE8984D}"/>
              </a:ext>
            </a:extLst>
          </p:cNvPr>
          <p:cNvSpPr txBox="1"/>
          <p:nvPr/>
        </p:nvSpPr>
        <p:spPr>
          <a:xfrm>
            <a:off x="533400" y="1602729"/>
            <a:ext cx="840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现有的</a:t>
            </a:r>
            <a:r>
              <a:rPr kumimoji="1" lang="en-US" altLang="zh-CN" dirty="0"/>
              <a:t>CNN</a:t>
            </a:r>
            <a:r>
              <a:rPr kumimoji="1" lang="zh-CN" altLang="en-US" dirty="0"/>
              <a:t>主要适用于规则的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结构或者一维的序列</a:t>
            </a:r>
          </a:p>
        </p:txBody>
      </p:sp>
    </p:spTree>
    <p:extLst>
      <p:ext uri="{BB962C8B-B14F-4D97-AF65-F5344CB8AC3E}">
        <p14:creationId xmlns:p14="http://schemas.microsoft.com/office/powerpoint/2010/main" val="2483553391"/>
      </p:ext>
    </p:extLst>
  </p:cSld>
  <p:clrMapOvr>
    <a:masterClrMapping/>
  </p:clrMapOvr>
  <p:transition>
    <p:zoom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6EE2-B6BF-A746-A19F-59278F34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06240-FCE0-6249-A049-D6013168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B5D69D-025E-334C-9FAF-BC178B3C2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81400"/>
            <a:ext cx="8933347" cy="27765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6F1D22-6F7C-7C46-82D9-B83C53147FC5}"/>
              </a:ext>
            </a:extLst>
          </p:cNvPr>
          <p:cNvSpPr txBox="1"/>
          <p:nvPr/>
        </p:nvSpPr>
        <p:spPr>
          <a:xfrm>
            <a:off x="762000" y="1600200"/>
            <a:ext cx="7664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但图结构是</a:t>
            </a:r>
            <a:r>
              <a:rPr kumimoji="1" lang="zh-CN" altLang="en-US" dirty="0">
                <a:solidFill>
                  <a:srgbClr val="C00000"/>
                </a:solidFill>
              </a:rPr>
              <a:t>不规则</a:t>
            </a:r>
            <a:r>
              <a:rPr kumimoji="1" lang="zh-CN" altLang="en-US" dirty="0"/>
              <a:t>的！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</a:t>
            </a:r>
            <a:r>
              <a:rPr kumimoji="1" lang="zh-CN" altLang="en-US" dirty="0">
                <a:solidFill>
                  <a:srgbClr val="C00000"/>
                </a:solidFill>
              </a:rPr>
              <a:t>没有固定的结点顺序</a:t>
            </a:r>
            <a:r>
              <a:rPr kumimoji="1" lang="zh-CN" altLang="en-US" dirty="0"/>
              <a:t>或者</a:t>
            </a:r>
            <a:r>
              <a:rPr kumimoji="1" lang="zh-CN" altLang="en-US" dirty="0">
                <a:solidFill>
                  <a:srgbClr val="C00000"/>
                </a:solidFill>
              </a:rPr>
              <a:t>参考点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会</a:t>
            </a:r>
            <a:r>
              <a:rPr kumimoji="1" lang="zh-CN" altLang="en-US" dirty="0">
                <a:solidFill>
                  <a:srgbClr val="C00000"/>
                </a:solidFill>
              </a:rPr>
              <a:t>动态变化</a:t>
            </a:r>
            <a:r>
              <a:rPr kumimoji="1" lang="zh-CN" altLang="en-US" dirty="0"/>
              <a:t>，具有</a:t>
            </a:r>
            <a:r>
              <a:rPr kumimoji="1" lang="zh-CN" altLang="en-US" dirty="0">
                <a:solidFill>
                  <a:srgbClr val="C00000"/>
                </a:solidFill>
              </a:rPr>
              <a:t>多模态的特征</a:t>
            </a:r>
          </a:p>
        </p:txBody>
      </p:sp>
    </p:spTree>
    <p:extLst>
      <p:ext uri="{BB962C8B-B14F-4D97-AF65-F5344CB8AC3E}">
        <p14:creationId xmlns:p14="http://schemas.microsoft.com/office/powerpoint/2010/main" val="965130695"/>
      </p:ext>
    </p:extLst>
  </p:cSld>
  <p:clrMapOvr>
    <a:masterClrMapping/>
  </p:clrMapOvr>
  <p:transition>
    <p:zoom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BA07A-E885-4B4F-8397-D08285E3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3D716-00FE-6140-BDB2-1154C5D4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5105400"/>
          </a:xfrm>
        </p:spPr>
        <p:txBody>
          <a:bodyPr/>
          <a:lstStyle/>
          <a:p>
            <a:r>
              <a:rPr kumimoji="1" lang="zh-CN" altLang="en-US" dirty="0"/>
              <a:t>问题定义：给定一个图</a:t>
            </a:r>
            <a:r>
              <a:rPr kumimoji="1" lang="en-US" altLang="zh-CN" dirty="0"/>
              <a:t>G</a:t>
            </a:r>
          </a:p>
          <a:p>
            <a:pPr lvl="1"/>
            <a:r>
              <a:rPr kumimoji="1" lang="zh-CN" altLang="en-US" dirty="0"/>
              <a:t>结点集合</a:t>
            </a:r>
            <a:r>
              <a:rPr kumimoji="1" lang="en-US" altLang="zh-CN" dirty="0"/>
              <a:t>V</a:t>
            </a:r>
          </a:p>
          <a:p>
            <a:pPr lvl="1"/>
            <a:r>
              <a:rPr kumimoji="1" lang="zh-CN" altLang="en-US" dirty="0"/>
              <a:t>邻接矩阵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dirty="0"/>
              <a:t>结点</a:t>
            </a:r>
            <a:r>
              <a:rPr kumimoji="1" lang="en-US" altLang="zh-CN" dirty="0"/>
              <a:t>v</a:t>
            </a:r>
            <a:r>
              <a:rPr kumimoji="1" lang="zh-CN" altLang="en-US" dirty="0"/>
              <a:t>的邻居结点集合</a:t>
            </a:r>
            <a:r>
              <a:rPr kumimoji="1" lang="en-US" altLang="zh-CN" dirty="0"/>
              <a:t>N(v)</a:t>
            </a:r>
          </a:p>
          <a:p>
            <a:pPr lvl="1"/>
            <a:r>
              <a:rPr kumimoji="1" lang="zh-CN" altLang="en-US" dirty="0"/>
              <a:t>结点的特征矩阵</a:t>
            </a:r>
            <a:r>
              <a:rPr kumimoji="1" lang="en-US" altLang="zh-CN" dirty="0"/>
              <a:t>X</a:t>
            </a:r>
          </a:p>
          <a:p>
            <a:pPr lvl="2"/>
            <a:r>
              <a:rPr kumimoji="1" lang="zh-CN" altLang="en-US" dirty="0"/>
              <a:t>如，社交网络的结点特征有：用户画像、用户照片等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4FADA-B80A-6840-940D-1593EED8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310282"/>
      </p:ext>
    </p:extLst>
  </p:cSld>
  <p:clrMapOvr>
    <a:masterClrMapping/>
  </p:clrMapOvr>
  <p:transition>
    <p:zoom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9AB1C-370A-5D4C-A5AF-0D595F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06CFBB-B6AA-D64C-9C54-A10912C9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CBB921-29EE-DB49-92C2-D4B6132BB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" y="2209800"/>
            <a:ext cx="9103711" cy="1757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1781CB-6156-6547-BFAB-B55D570743C6}"/>
              </a:ext>
            </a:extLst>
          </p:cNvPr>
          <p:cNvSpPr txBox="1"/>
          <p:nvPr/>
        </p:nvSpPr>
        <p:spPr>
          <a:xfrm>
            <a:off x="304800" y="14478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Naive</a:t>
            </a:r>
            <a:r>
              <a:rPr kumimoji="1" lang="zh-CN" altLang="en-US" dirty="0"/>
              <a:t>方法：将图的邻接矩阵和特征矩阵合并输入深度神经网络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6BF40B-43C4-7142-8903-9BD07B7E0656}"/>
              </a:ext>
            </a:extLst>
          </p:cNvPr>
          <p:cNvSpPr txBox="1"/>
          <p:nvPr/>
        </p:nvSpPr>
        <p:spPr>
          <a:xfrm>
            <a:off x="304800" y="43434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该方法的问题：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，参数的个数与结点个数相关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，不能适用于不同大小的图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，对结点的顺序敏感</a:t>
            </a:r>
          </a:p>
        </p:txBody>
      </p:sp>
    </p:spTree>
    <p:extLst>
      <p:ext uri="{BB962C8B-B14F-4D97-AF65-F5344CB8AC3E}">
        <p14:creationId xmlns:p14="http://schemas.microsoft.com/office/powerpoint/2010/main" val="2780839697"/>
      </p:ext>
    </p:extLst>
  </p:cSld>
  <p:clrMapOvr>
    <a:masterClrMapping/>
  </p:clrMapOvr>
  <p:transition>
    <p:zoom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34132-9347-BA4E-B884-76C48B51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图结点表示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B1B936-F3E9-7346-85D6-6342EE16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155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C6FB6E-60D4-F343-BB2E-DC0D48413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"/>
          <a:stretch/>
        </p:blipFill>
        <p:spPr>
          <a:xfrm>
            <a:off x="398859" y="1828800"/>
            <a:ext cx="8346282" cy="2533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BD1A46-C996-F546-95EE-C0311014B4A9}"/>
              </a:ext>
            </a:extLst>
          </p:cNvPr>
          <p:cNvSpPr txBox="1"/>
          <p:nvPr/>
        </p:nvSpPr>
        <p:spPr>
          <a:xfrm>
            <a:off x="304800" y="1447800"/>
            <a:ext cx="840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能否用前面介绍的卷积神经网络的方法？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CCE381-0CA8-3A4D-9FA3-227C18D7B51C}"/>
              </a:ext>
            </a:extLst>
          </p:cNvPr>
          <p:cNvSpPr txBox="1"/>
          <p:nvPr/>
        </p:nvSpPr>
        <p:spPr>
          <a:xfrm>
            <a:off x="389334" y="4386324"/>
            <a:ext cx="8754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/>
              <a:t>存在的问题：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1</a:t>
            </a:r>
            <a:r>
              <a:rPr kumimoji="1" lang="zh-CN" altLang="en-US" dirty="0"/>
              <a:t>，在图上，没有固定的</a:t>
            </a:r>
            <a:r>
              <a:rPr kumimoji="1" lang="en-US" altLang="zh-CN" dirty="0"/>
              <a:t>locality</a:t>
            </a:r>
            <a:r>
              <a:rPr kumimoji="1" lang="zh-CN" altLang="en-US" dirty="0"/>
              <a:t>或滑动窗口的概念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2</a:t>
            </a:r>
            <a:r>
              <a:rPr kumimoji="1" lang="zh-CN" altLang="en-US" dirty="0"/>
              <a:t>，图的结点没有一个固定的顺序。对于同一个图，可以有多种结点排序方式。当对图进行表示学习时，无论结点如何排序，都希望能得到一个相同的结果表示（</a:t>
            </a:r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Invariant</a:t>
            </a:r>
            <a:r>
              <a:rPr kumimoji="1" lang="zh-CN" altLang="en-US" dirty="0"/>
              <a:t>）或者等价的结果表示（</a:t>
            </a:r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equivariant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3201129"/>
      </p:ext>
    </p:extLst>
  </p:cSld>
  <p:clrMapOvr>
    <a:masterClrMapping/>
  </p:clrMapOvr>
  <p:transition>
    <p:zoom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83AA6-7859-9545-8FC9-0DE3A7FB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Invariant</a:t>
            </a:r>
            <a:r>
              <a:rPr kumimoji="1" lang="zh-CN" altLang="en-US" dirty="0"/>
              <a:t>（排列不变性）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246FA8-0E7A-844F-9C3A-C4740835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845AC-106D-FC47-8851-BA4DE580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1213"/>
            <a:ext cx="8402638" cy="43957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A55ADA-0D71-1345-9D84-38A03CA1E8C7}"/>
              </a:ext>
            </a:extLst>
          </p:cNvPr>
          <p:cNvSpPr txBox="1"/>
          <p:nvPr/>
        </p:nvSpPr>
        <p:spPr>
          <a:xfrm>
            <a:off x="457200" y="1371600"/>
            <a:ext cx="825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Order1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Order2</a:t>
            </a:r>
            <a:r>
              <a:rPr kumimoji="1" lang="zh-CN" altLang="en-US" dirty="0"/>
              <a:t>来说，图学习后得到的结点表示应该</a:t>
            </a:r>
            <a:r>
              <a:rPr kumimoji="1" lang="zh-CN" altLang="en-US" dirty="0">
                <a:solidFill>
                  <a:srgbClr val="C00000"/>
                </a:solidFill>
              </a:rPr>
              <a:t>一样</a:t>
            </a:r>
          </a:p>
        </p:txBody>
      </p:sp>
    </p:spTree>
    <p:extLst>
      <p:ext uri="{BB962C8B-B14F-4D97-AF65-F5344CB8AC3E}">
        <p14:creationId xmlns:p14="http://schemas.microsoft.com/office/powerpoint/2010/main" val="721541351"/>
      </p:ext>
    </p:extLst>
  </p:cSld>
  <p:clrMapOvr>
    <a:masterClrMapping/>
  </p:clrMapOvr>
  <p:transition>
    <p:zoom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AC591-565F-F144-B9C0-60AC2A08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Invariant</a:t>
            </a:r>
            <a:r>
              <a:rPr kumimoji="1" lang="zh-CN" altLang="en-US" dirty="0"/>
              <a:t>（排列不变性）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CC3D9-F17B-9142-9823-DE0C457C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157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383705-7FF8-6541-AF97-2D7C47B82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524250"/>
            <a:ext cx="7974949" cy="2952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C1D01F-FA4C-6840-86CA-D26BF088BCD2}"/>
              </a:ext>
            </a:extLst>
          </p:cNvPr>
          <p:cNvSpPr txBox="1"/>
          <p:nvPr/>
        </p:nvSpPr>
        <p:spPr>
          <a:xfrm>
            <a:off x="381000" y="1524000"/>
            <a:ext cx="8127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给定图</a:t>
            </a:r>
            <a:r>
              <a:rPr kumimoji="1" lang="en-US" altLang="zh-CN" dirty="0"/>
              <a:t>G</a:t>
            </a:r>
            <a:r>
              <a:rPr kumimoji="1" lang="zh-CN" altLang="en-US" dirty="0"/>
              <a:t>的两个顺序</a:t>
            </a:r>
            <a:r>
              <a:rPr kumimoji="1" lang="en-US" altLang="zh-CN" dirty="0"/>
              <a:t>Order1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Order2:</a:t>
            </a:r>
          </a:p>
          <a:p>
            <a:r>
              <a:rPr kumimoji="1" lang="en-US" altLang="zh-CN" dirty="0"/>
              <a:t>Order1</a:t>
            </a:r>
            <a:r>
              <a:rPr kumimoji="1" lang="zh-CN" altLang="en-US" dirty="0"/>
              <a:t>对应的邻接矩阵是</a:t>
            </a:r>
            <a:r>
              <a:rPr kumimoji="1" lang="en-US" altLang="zh-CN" dirty="0"/>
              <a:t>A1</a:t>
            </a:r>
            <a:r>
              <a:rPr kumimoji="1" lang="zh-CN" altLang="en-US" dirty="0"/>
              <a:t>，特征矩阵是</a:t>
            </a:r>
            <a:r>
              <a:rPr kumimoji="1" lang="en-US" altLang="zh-CN" dirty="0"/>
              <a:t>X1</a:t>
            </a:r>
          </a:p>
          <a:p>
            <a:r>
              <a:rPr kumimoji="1" lang="en-US" altLang="zh-CN" dirty="0"/>
              <a:t>Order2</a:t>
            </a:r>
            <a:r>
              <a:rPr kumimoji="1" lang="zh-CN" altLang="en-US" dirty="0"/>
              <a:t>对应的邻接矩阵是</a:t>
            </a:r>
            <a:r>
              <a:rPr kumimoji="1" lang="en-US" altLang="zh-CN" dirty="0"/>
              <a:t>A2</a:t>
            </a:r>
            <a:r>
              <a:rPr kumimoji="1" lang="zh-CN" altLang="en-US" dirty="0"/>
              <a:t>，特征矩阵是</a:t>
            </a:r>
            <a:r>
              <a:rPr kumimoji="1" lang="en-US" altLang="zh-CN" dirty="0"/>
              <a:t>X2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需要学习一个函数</a:t>
            </a:r>
            <a:r>
              <a:rPr kumimoji="1" lang="en-US" altLang="zh-CN" dirty="0"/>
              <a:t>f</a:t>
            </a:r>
            <a:r>
              <a:rPr kumimoji="1" lang="zh-CN" altLang="en-US" dirty="0"/>
              <a:t>，将</a:t>
            </a:r>
            <a:r>
              <a:rPr kumimoji="1" lang="zh-CN" altLang="en-US" dirty="0">
                <a:solidFill>
                  <a:srgbClr val="C00000"/>
                </a:solidFill>
              </a:rPr>
              <a:t>图</a:t>
            </a:r>
            <a:r>
              <a:rPr kumimoji="1" lang="en-US" altLang="zh-CN" dirty="0">
                <a:solidFill>
                  <a:srgbClr val="C00000"/>
                </a:solidFill>
              </a:rPr>
              <a:t>G</a:t>
            </a:r>
            <a:r>
              <a:rPr kumimoji="1" lang="zh-CN" altLang="en-US" dirty="0"/>
              <a:t>映射到向量</a:t>
            </a:r>
            <a:r>
              <a:rPr kumimoji="1" lang="en-US" altLang="zh-CN" dirty="0"/>
              <a:t>d</a:t>
            </a:r>
            <a:r>
              <a:rPr kumimoji="1" lang="zh-CN" altLang="en-US" dirty="0"/>
              <a:t>维</a:t>
            </a:r>
            <a:r>
              <a:rPr kumimoji="1" lang="zh-CN" altLang="en-US" dirty="0">
                <a:solidFill>
                  <a:srgbClr val="C00000"/>
                </a:solidFill>
              </a:rPr>
              <a:t>向量</a:t>
            </a:r>
            <a:r>
              <a:rPr kumimoji="1" lang="en-US" altLang="zh-CN" dirty="0"/>
              <a:t>R</a:t>
            </a:r>
            <a:r>
              <a:rPr kumimoji="1" lang="zh-CN" altLang="en-US" dirty="0"/>
              <a:t>，满足：</a:t>
            </a:r>
          </a:p>
        </p:txBody>
      </p:sp>
    </p:spTree>
    <p:extLst>
      <p:ext uri="{BB962C8B-B14F-4D97-AF65-F5344CB8AC3E}">
        <p14:creationId xmlns:p14="http://schemas.microsoft.com/office/powerpoint/2010/main" val="3960396841"/>
      </p:ext>
    </p:extLst>
  </p:cSld>
  <p:clrMapOvr>
    <a:masterClrMapping/>
  </p:clrMapOvr>
  <p:transition>
    <p:zoom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E082-E570-7341-B739-F6D32692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equivariant</a:t>
            </a:r>
            <a:r>
              <a:rPr kumimoji="1" lang="zh-CN" altLang="en-US" dirty="0"/>
              <a:t>（排列等价性）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A1C9A-0AA0-334E-9351-7D643D19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158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9ECB5-A013-6F4A-868A-FAB2229B4BAB}"/>
              </a:ext>
            </a:extLst>
          </p:cNvPr>
          <p:cNvSpPr txBox="1"/>
          <p:nvPr/>
        </p:nvSpPr>
        <p:spPr>
          <a:xfrm>
            <a:off x="152400" y="1319806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需要学习一个函数</a:t>
            </a:r>
            <a:r>
              <a:rPr kumimoji="1" lang="en-US" altLang="zh-CN" dirty="0"/>
              <a:t>f</a:t>
            </a:r>
            <a:r>
              <a:rPr kumimoji="1" lang="zh-CN" altLang="en-US" dirty="0"/>
              <a:t>，将图的结点映射为一个</a:t>
            </a:r>
            <a:r>
              <a:rPr kumimoji="1" lang="en-US" altLang="zh-CN" dirty="0"/>
              <a:t>|V|*d</a:t>
            </a:r>
            <a:r>
              <a:rPr kumimoji="1" lang="zh-CN" altLang="en-US" dirty="0"/>
              <a:t>大小的矩阵</a:t>
            </a:r>
            <a:endParaRPr kumimoji="1" lang="en-US" altLang="zh-CN" dirty="0"/>
          </a:p>
          <a:p>
            <a:r>
              <a:rPr kumimoji="1" lang="zh-CN" altLang="en-US" dirty="0"/>
              <a:t>换句话说，需要为每个</a:t>
            </a:r>
            <a:r>
              <a:rPr kumimoji="1" lang="zh-CN" altLang="en-US" dirty="0">
                <a:solidFill>
                  <a:srgbClr val="C00000"/>
                </a:solidFill>
              </a:rPr>
              <a:t>结点</a:t>
            </a:r>
            <a:r>
              <a:rPr kumimoji="1" lang="zh-CN" altLang="en-US" dirty="0"/>
              <a:t>学习一个</a:t>
            </a:r>
            <a:r>
              <a:rPr kumimoji="1" lang="en-US" altLang="zh-CN" dirty="0">
                <a:solidFill>
                  <a:srgbClr val="C00000"/>
                </a:solidFill>
              </a:rPr>
              <a:t>d</a:t>
            </a:r>
            <a:r>
              <a:rPr kumimoji="1" lang="zh-CN" altLang="en-US" dirty="0">
                <a:solidFill>
                  <a:srgbClr val="C00000"/>
                </a:solidFill>
              </a:rPr>
              <a:t>维向量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要求：不同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顺序下，位于</a:t>
            </a:r>
            <a:r>
              <a:rPr kumimoji="1" lang="zh-CN" altLang="en-US" dirty="0">
                <a:solidFill>
                  <a:srgbClr val="FF0000"/>
                </a:solidFill>
              </a:rPr>
              <a:t>图上相同位置的结点对应的向量应该相同</a:t>
            </a:r>
            <a:r>
              <a:rPr kumimoji="1" lang="zh-CN" altLang="en-US" dirty="0"/>
              <a:t>。例如，</a:t>
            </a:r>
            <a:r>
              <a:rPr kumimoji="1" lang="en-US" altLang="zh-CN" dirty="0">
                <a:solidFill>
                  <a:srgbClr val="993300"/>
                </a:solidFill>
              </a:rPr>
              <a:t>A</a:t>
            </a:r>
            <a:r>
              <a:rPr kumimoji="1" lang="zh-CN" altLang="en-US" dirty="0">
                <a:solidFill>
                  <a:srgbClr val="993300"/>
                </a:solidFill>
              </a:rPr>
              <a:t>和</a:t>
            </a:r>
            <a:r>
              <a:rPr kumimoji="1" lang="en-US" altLang="zh-CN" dirty="0">
                <a:solidFill>
                  <a:srgbClr val="993300"/>
                </a:solidFill>
              </a:rPr>
              <a:t>E</a:t>
            </a:r>
            <a:r>
              <a:rPr kumimoji="1" lang="zh-CN" altLang="en-US" dirty="0"/>
              <a:t>在图上位于</a:t>
            </a:r>
            <a:r>
              <a:rPr kumimoji="1" lang="zh-CN" altLang="en-US" dirty="0">
                <a:solidFill>
                  <a:srgbClr val="993300"/>
                </a:solidFill>
              </a:rPr>
              <a:t>相同的位置</a:t>
            </a:r>
            <a:r>
              <a:rPr kumimoji="1" lang="zh-CN" altLang="en-US" dirty="0"/>
              <a:t>，其</a:t>
            </a:r>
            <a:r>
              <a:rPr kumimoji="1" lang="zh-CN" altLang="en-US" dirty="0">
                <a:solidFill>
                  <a:srgbClr val="993300"/>
                </a:solidFill>
              </a:rPr>
              <a:t>向量该相同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5FEEDF-7358-0248-9F38-0D78EC222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74013"/>
            <a:ext cx="8402638" cy="34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4167"/>
      </p:ext>
    </p:extLst>
  </p:cSld>
  <p:clrMapOvr>
    <a:masterClrMapping/>
  </p:clrMapOvr>
  <p:transition>
    <p:zoom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C39FB-8B11-624F-AFCA-23837C91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permutation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equivariant</a:t>
            </a:r>
            <a:r>
              <a:rPr kumimoji="1" lang="zh-CN" altLang="en-US" dirty="0"/>
              <a:t>（排列等价性）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6847B-EE55-A049-86B5-632FAFF0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159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2CFAC3-DEBF-FD49-AC98-50D15DC04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1" y="3218672"/>
            <a:ext cx="7945438" cy="34488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1D9D71-EF30-CB46-89D1-3713B71C039A}"/>
              </a:ext>
            </a:extLst>
          </p:cNvPr>
          <p:cNvSpPr txBox="1"/>
          <p:nvPr/>
        </p:nvSpPr>
        <p:spPr>
          <a:xfrm>
            <a:off x="152400" y="1319806"/>
            <a:ext cx="883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需要学习一个函数</a:t>
            </a:r>
            <a:r>
              <a:rPr kumimoji="1" lang="en-US" altLang="zh-CN" dirty="0"/>
              <a:t>f</a:t>
            </a:r>
            <a:r>
              <a:rPr kumimoji="1" lang="zh-CN" altLang="en-US" dirty="0"/>
              <a:t>，将图的结点映射为一个</a:t>
            </a:r>
            <a:r>
              <a:rPr kumimoji="1" lang="en-US" altLang="zh-CN" dirty="0"/>
              <a:t>|V|*d</a:t>
            </a:r>
            <a:r>
              <a:rPr kumimoji="1" lang="zh-CN" altLang="en-US" dirty="0"/>
              <a:t>大小的矩阵</a:t>
            </a:r>
            <a:endParaRPr kumimoji="1" lang="en-US" altLang="zh-CN" dirty="0"/>
          </a:p>
          <a:p>
            <a:r>
              <a:rPr kumimoji="1" lang="zh-CN" altLang="en-US" dirty="0"/>
              <a:t>换句话说，需要为每个</a:t>
            </a:r>
            <a:r>
              <a:rPr kumimoji="1" lang="zh-CN" altLang="en-US" dirty="0">
                <a:solidFill>
                  <a:srgbClr val="C00000"/>
                </a:solidFill>
              </a:rPr>
              <a:t>结点</a:t>
            </a:r>
            <a:r>
              <a:rPr kumimoji="1" lang="zh-CN" altLang="en-US" dirty="0"/>
              <a:t>学习一个</a:t>
            </a:r>
            <a:r>
              <a:rPr kumimoji="1" lang="en-US" altLang="zh-CN" dirty="0">
                <a:solidFill>
                  <a:srgbClr val="C00000"/>
                </a:solidFill>
              </a:rPr>
              <a:t>d</a:t>
            </a:r>
            <a:r>
              <a:rPr kumimoji="1" lang="zh-CN" altLang="en-US" dirty="0">
                <a:solidFill>
                  <a:srgbClr val="C00000"/>
                </a:solidFill>
              </a:rPr>
              <a:t>维向量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要求：不同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顺序下，位于</a:t>
            </a:r>
            <a:r>
              <a:rPr kumimoji="1" lang="zh-CN" altLang="en-US" dirty="0">
                <a:solidFill>
                  <a:srgbClr val="FF0000"/>
                </a:solidFill>
              </a:rPr>
              <a:t>图上相同位置的结点对应的向量应该相同</a:t>
            </a:r>
            <a:r>
              <a:rPr kumimoji="1" lang="zh-CN" altLang="en-US" dirty="0"/>
              <a:t>。例如，</a:t>
            </a:r>
            <a:r>
              <a:rPr kumimoji="1" lang="en-US" altLang="zh-CN" dirty="0">
                <a:solidFill>
                  <a:srgbClr val="00B050"/>
                </a:solidFill>
              </a:rPr>
              <a:t>C</a:t>
            </a:r>
            <a:r>
              <a:rPr kumimoji="1" lang="zh-CN" altLang="en-US" dirty="0">
                <a:solidFill>
                  <a:srgbClr val="00B050"/>
                </a:solidFill>
              </a:rPr>
              <a:t>和</a:t>
            </a:r>
            <a:r>
              <a:rPr kumimoji="1" lang="en-US" altLang="zh-CN" dirty="0">
                <a:solidFill>
                  <a:srgbClr val="00B050"/>
                </a:solidFill>
              </a:rPr>
              <a:t>D</a:t>
            </a:r>
            <a:r>
              <a:rPr kumimoji="1" lang="zh-CN" altLang="en-US" dirty="0"/>
              <a:t>在图上位于</a:t>
            </a:r>
            <a:r>
              <a:rPr kumimoji="1" lang="zh-CN" altLang="en-US" dirty="0">
                <a:solidFill>
                  <a:srgbClr val="00B050"/>
                </a:solidFill>
              </a:rPr>
              <a:t>相同的位置</a:t>
            </a:r>
            <a:r>
              <a:rPr kumimoji="1" lang="zh-CN" altLang="en-US" dirty="0"/>
              <a:t>，其</a:t>
            </a:r>
            <a:r>
              <a:rPr kumimoji="1" lang="zh-CN" altLang="en-US" dirty="0">
                <a:solidFill>
                  <a:srgbClr val="00B050"/>
                </a:solidFill>
              </a:rPr>
              <a:t>向量该相同</a:t>
            </a:r>
          </a:p>
        </p:txBody>
      </p:sp>
    </p:spTree>
    <p:extLst>
      <p:ext uri="{BB962C8B-B14F-4D97-AF65-F5344CB8AC3E}">
        <p14:creationId xmlns:p14="http://schemas.microsoft.com/office/powerpoint/2010/main" val="466814683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34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51810D-0F20-42BA-9753-CD4E2F48094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434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3E3543-4E82-4C96-B2B8-558E6B9A391D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/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79"/>
          <a:stretch/>
        </p:blipFill>
        <p:spPr bwMode="auto">
          <a:xfrm>
            <a:off x="696119" y="1582737"/>
            <a:ext cx="76200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79ACF-D9E0-444C-A549-B0B7FCDD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2BE5E5-9CFA-7E40-8892-DB730B3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202800-D7C7-AD42-9CEE-C9C4672AB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740025"/>
            <a:ext cx="8630868" cy="1987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905B54-F4A4-6744-A7A3-B1D7699A1C0D}"/>
              </a:ext>
            </a:extLst>
          </p:cNvPr>
          <p:cNvSpPr txBox="1"/>
          <p:nvPr/>
        </p:nvSpPr>
        <p:spPr>
          <a:xfrm>
            <a:off x="333375" y="1371600"/>
            <a:ext cx="850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图神经网络由多个满足排列不变</a:t>
            </a:r>
            <a:r>
              <a:rPr kumimoji="1" lang="en-US" altLang="zh-CN" dirty="0"/>
              <a:t>/</a:t>
            </a:r>
            <a:r>
              <a:rPr kumimoji="1" lang="zh-CN" altLang="en-US" dirty="0"/>
              <a:t>等价性的函数组成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那下面的网络（</a:t>
            </a:r>
            <a:r>
              <a:rPr kumimoji="1" lang="en-US" altLang="zh-CN" dirty="0"/>
              <a:t>MLP</a:t>
            </a:r>
            <a:r>
              <a:rPr kumimoji="1" lang="zh-CN" altLang="en-US" dirty="0"/>
              <a:t>）是否满足排列不变</a:t>
            </a:r>
            <a:r>
              <a:rPr kumimoji="1" lang="en-US" altLang="zh-CN" dirty="0"/>
              <a:t>/</a:t>
            </a:r>
            <a:r>
              <a:rPr kumimoji="1" lang="zh-CN" altLang="en-US" dirty="0"/>
              <a:t>等价性呢？ </a:t>
            </a:r>
            <a:r>
              <a:rPr kumimoji="1" lang="zh-CN" altLang="en-US" dirty="0">
                <a:solidFill>
                  <a:srgbClr val="FF0000"/>
                </a:solidFill>
              </a:rPr>
              <a:t>不！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94B1FA-503F-B14B-8B84-7079DCCA217A}"/>
              </a:ext>
            </a:extLst>
          </p:cNvPr>
          <p:cNvSpPr txBox="1"/>
          <p:nvPr/>
        </p:nvSpPr>
        <p:spPr>
          <a:xfrm>
            <a:off x="533400" y="50292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因此，前面提到的</a:t>
            </a:r>
            <a:r>
              <a:rPr kumimoji="1" lang="en-US" altLang="zh-CN" dirty="0"/>
              <a:t>Naïve</a:t>
            </a:r>
            <a:r>
              <a:rPr kumimoji="1" lang="zh-CN" altLang="en-US" dirty="0"/>
              <a:t>方法</a:t>
            </a:r>
            <a:r>
              <a:rPr kumimoji="1" lang="zh-CN" altLang="en-US" dirty="0">
                <a:solidFill>
                  <a:srgbClr val="FF0000"/>
                </a:solidFill>
              </a:rPr>
              <a:t>不能适用于图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5FCB4D-0F80-614F-A79F-8E961D5F3632}"/>
              </a:ext>
            </a:extLst>
          </p:cNvPr>
          <p:cNvSpPr txBox="1"/>
          <p:nvPr/>
        </p:nvSpPr>
        <p:spPr>
          <a:xfrm>
            <a:off x="575468" y="5876925"/>
            <a:ext cx="802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需要设计新的能够满足</a:t>
            </a:r>
            <a:r>
              <a:rPr kumimoji="1" lang="zh-CN" altLang="en-US" dirty="0">
                <a:solidFill>
                  <a:srgbClr val="FF0000"/>
                </a:solidFill>
              </a:rPr>
              <a:t>排列不变</a:t>
            </a:r>
            <a:r>
              <a:rPr kumimoji="1" lang="en-US" altLang="zh-CN" dirty="0">
                <a:solidFill>
                  <a:srgbClr val="FF0000"/>
                </a:solidFill>
              </a:rPr>
              <a:t>/</a:t>
            </a:r>
            <a:r>
              <a:rPr kumimoji="1" lang="zh-CN" altLang="en-US" dirty="0">
                <a:solidFill>
                  <a:srgbClr val="FF0000"/>
                </a:solidFill>
              </a:rPr>
              <a:t>等价性</a:t>
            </a:r>
            <a:r>
              <a:rPr kumimoji="1" lang="zh-CN" altLang="en-US" dirty="0"/>
              <a:t>的图神经网络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0499695"/>
      </p:ext>
    </p:extLst>
  </p:cSld>
  <p:clrMapOvr>
    <a:masterClrMapping/>
  </p:clrMapOvr>
  <p:transition>
    <p:zoom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C86F5-B081-D24A-BCD9-8486E9CB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5AD2BA-CAE2-7B4C-95DD-1ADBF582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F4EEDB-B22B-B74F-8E6F-DFF60405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8287947" cy="34644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7A46C4-ED44-114E-A4DA-64C43B4995F8}"/>
              </a:ext>
            </a:extLst>
          </p:cNvPr>
          <p:cNvSpPr txBox="1"/>
          <p:nvPr/>
        </p:nvSpPr>
        <p:spPr>
          <a:xfrm>
            <a:off x="381000" y="1371600"/>
            <a:ext cx="8229600" cy="113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核心思想：根据结点的</a:t>
            </a:r>
            <a:r>
              <a:rPr kumimoji="1" lang="zh-CN" altLang="en-US" dirty="0">
                <a:solidFill>
                  <a:srgbClr val="FF0000"/>
                </a:solidFill>
              </a:rPr>
              <a:t>局部邻域（</a:t>
            </a:r>
            <a:r>
              <a:rPr kumimoji="1" lang="en-US" altLang="zh-CN" dirty="0">
                <a:solidFill>
                  <a:srgbClr val="FF0000"/>
                </a:solidFill>
              </a:rPr>
              <a:t>Local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neighborhoods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r>
              <a:rPr kumimoji="1" lang="zh-CN" altLang="en-US" dirty="0"/>
              <a:t>信息来生成它的结点表示</a:t>
            </a:r>
          </a:p>
        </p:txBody>
      </p:sp>
    </p:spTree>
    <p:extLst>
      <p:ext uri="{BB962C8B-B14F-4D97-AF65-F5344CB8AC3E}">
        <p14:creationId xmlns:p14="http://schemas.microsoft.com/office/powerpoint/2010/main" val="977604326"/>
      </p:ext>
    </p:extLst>
  </p:cSld>
  <p:clrMapOvr>
    <a:masterClrMapping/>
  </p:clrMapOvr>
  <p:transition>
    <p:zoom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505C5-E351-A743-A3C6-8C04815C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CE3FF-9EFE-B347-AC8F-84F6459D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CBFF68-F48F-454C-A224-2BA8D7CD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" y="2281862"/>
            <a:ext cx="8097838" cy="37597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ADB55A-628D-A844-8E5E-E4D239A752FB}"/>
              </a:ext>
            </a:extLst>
          </p:cNvPr>
          <p:cNvSpPr txBox="1"/>
          <p:nvPr/>
        </p:nvSpPr>
        <p:spPr>
          <a:xfrm>
            <a:off x="733425" y="160248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Intuition: </a:t>
            </a:r>
            <a:r>
              <a:rPr kumimoji="1" lang="zh-CN" altLang="en-US" dirty="0"/>
              <a:t>结点使用</a:t>
            </a:r>
            <a:r>
              <a:rPr kumimoji="1" lang="zh-CN" altLang="en-US" dirty="0">
                <a:solidFill>
                  <a:srgbClr val="FF0000"/>
                </a:solidFill>
              </a:rPr>
              <a:t>神经网络</a:t>
            </a:r>
            <a:r>
              <a:rPr kumimoji="1" lang="zh-CN" altLang="en-US" dirty="0"/>
              <a:t>从它们的邻居</a:t>
            </a:r>
            <a:r>
              <a:rPr kumimoji="1" lang="zh-CN" altLang="en-US" dirty="0">
                <a:solidFill>
                  <a:srgbClr val="FF0000"/>
                </a:solidFill>
              </a:rPr>
              <a:t>聚集</a:t>
            </a:r>
            <a:r>
              <a:rPr kumimoji="1"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3338656473"/>
      </p:ext>
    </p:extLst>
  </p:cSld>
  <p:clrMapOvr>
    <a:masterClrMapping/>
  </p:clrMapOvr>
  <p:transition>
    <p:zoom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6F1BB-A758-7349-AA3B-F51CF6FE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F1ED2-F78A-0445-87FC-07A91176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6D5039-CE45-D94F-B0C2-ED0F33E6B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"/>
          <a:stretch/>
        </p:blipFill>
        <p:spPr>
          <a:xfrm>
            <a:off x="304800" y="1598222"/>
            <a:ext cx="8610600" cy="49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9017"/>
      </p:ext>
    </p:extLst>
  </p:cSld>
  <p:clrMapOvr>
    <a:masterClrMapping/>
  </p:clrMapOvr>
  <p:transition>
    <p:zoom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AE1FF-C5F6-B848-9B47-283F90B5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96D41-8580-8641-A892-B2675EAC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116093-FE1B-874B-A746-FFD9624AF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/>
          <a:stretch/>
        </p:blipFill>
        <p:spPr>
          <a:xfrm>
            <a:off x="639491" y="2590800"/>
            <a:ext cx="8557556" cy="38147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FD88EC-318E-2746-965A-266FBB8EB494}"/>
              </a:ext>
            </a:extLst>
          </p:cNvPr>
          <p:cNvSpPr txBox="1"/>
          <p:nvPr/>
        </p:nvSpPr>
        <p:spPr>
          <a:xfrm>
            <a:off x="304800" y="1371600"/>
            <a:ext cx="8402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模型可以是任意深度。结点在每一层都有表示形式。结点</a:t>
            </a:r>
            <a:r>
              <a:rPr kumimoji="1" lang="en-US" altLang="zh-CN" dirty="0"/>
              <a:t>v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0</a:t>
            </a:r>
            <a:r>
              <a:rPr kumimoji="1" lang="zh-CN" altLang="en-US" dirty="0"/>
              <a:t>层表示，就是</a:t>
            </a:r>
            <a:r>
              <a:rPr kumimoji="1" lang="en-US" altLang="zh-CN" dirty="0"/>
              <a:t>v</a:t>
            </a:r>
            <a:r>
              <a:rPr kumimoji="1" lang="zh-CN" altLang="en-US" dirty="0"/>
              <a:t>的特征（</a:t>
            </a:r>
            <a:r>
              <a:rPr kumimoji="1" lang="en-US" altLang="zh-CN" dirty="0"/>
              <a:t>X</a:t>
            </a:r>
            <a:r>
              <a:rPr kumimoji="1" lang="en-US" altLang="zh-CN" baseline="-25000" dirty="0"/>
              <a:t>v</a:t>
            </a:r>
            <a:r>
              <a:rPr kumimoji="1" lang="zh-CN" altLang="en-US" dirty="0"/>
              <a:t>）；结点</a:t>
            </a:r>
            <a:r>
              <a:rPr kumimoji="1" lang="en-US" altLang="zh-CN" dirty="0"/>
              <a:t>v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层表示，从</a:t>
            </a:r>
            <a:r>
              <a:rPr kumimoji="1" lang="en-US" altLang="zh-CN" dirty="0"/>
              <a:t>k-hops</a:t>
            </a:r>
            <a:r>
              <a:rPr kumimoji="1" lang="zh-CN" altLang="en-US" dirty="0"/>
              <a:t>邻居聚集信息（</a:t>
            </a:r>
            <a:r>
              <a:rPr kumimoji="1" lang="en-US" altLang="zh-CN" dirty="0"/>
              <a:t>Neighborhood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Aggregation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268281"/>
      </p:ext>
    </p:extLst>
  </p:cSld>
  <p:clrMapOvr>
    <a:masterClrMapping/>
  </p:clrMapOvr>
  <p:transition>
    <p:zoom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4ABDC-DEDE-0042-8F31-D95A1C94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Passing</a:t>
            </a:r>
            <a:r>
              <a:rPr kumimoji="1" lang="zh-CN" altLang="en-US" dirty="0"/>
              <a:t>架构的</a:t>
            </a:r>
            <a:r>
              <a:rPr kumimoji="1" lang="en-US" altLang="zh-CN" dirty="0"/>
              <a:t>GCN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F5BA9A-F072-964F-A087-BA863D34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165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C19BE3-999E-074C-BC5F-C028C908A23A}"/>
              </a:ext>
            </a:extLst>
          </p:cNvPr>
          <p:cNvSpPr txBox="1"/>
          <p:nvPr/>
        </p:nvSpPr>
        <p:spPr>
          <a:xfrm>
            <a:off x="152399" y="1340541"/>
            <a:ext cx="8977313" cy="113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一种简单而广泛使用的图卷积神经网络采用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Passing</a:t>
            </a:r>
            <a:r>
              <a:rPr kumimoji="1" lang="zh-CN" altLang="en-US" dirty="0"/>
              <a:t>架构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假设网络只有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层，采用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激活函数，用于结点分类，则：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CCE121C-0FC4-F24C-A11D-2E079181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2473672"/>
            <a:ext cx="9170987" cy="17195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AAC5FB-FF2F-4347-8BD1-69DCBB8AC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5260033"/>
            <a:ext cx="4495800" cy="9088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B4E6893-6E65-E844-864A-6F538853DB47}"/>
              </a:ext>
            </a:extLst>
          </p:cNvPr>
          <p:cNvSpPr txBox="1"/>
          <p:nvPr/>
        </p:nvSpPr>
        <p:spPr>
          <a:xfrm>
            <a:off x="609600" y="44958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更通用的基于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Passing</a:t>
            </a:r>
            <a:r>
              <a:rPr kumimoji="1" lang="zh-CN" altLang="en-US" dirty="0"/>
              <a:t>架构的</a:t>
            </a:r>
            <a:r>
              <a:rPr kumimoji="1" lang="en-US" altLang="zh-CN" dirty="0"/>
              <a:t>GCN</a:t>
            </a:r>
            <a:r>
              <a:rPr kumimoji="1" lang="zh-CN" altLang="en-US" dirty="0"/>
              <a:t>可表示如下</a:t>
            </a:r>
          </a:p>
        </p:txBody>
      </p:sp>
    </p:spTree>
    <p:extLst>
      <p:ext uri="{BB962C8B-B14F-4D97-AF65-F5344CB8AC3E}">
        <p14:creationId xmlns:p14="http://schemas.microsoft.com/office/powerpoint/2010/main" val="46438576"/>
      </p:ext>
    </p:extLst>
  </p:cSld>
  <p:clrMapOvr>
    <a:masterClrMapping/>
  </p:clrMapOvr>
  <p:transition>
    <p:zoom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02DD1-B879-6F45-BC03-E05619B8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548B32-518D-E644-B177-16E563F9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89D9E-BF08-7741-A07B-96384BD90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479115"/>
            <a:ext cx="3810001" cy="18876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5695C1-055A-FF4B-A472-B85C53326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02" y="1363998"/>
            <a:ext cx="4089275" cy="20027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0C40E2-98BD-0A4E-88E7-3AB7A909C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48198"/>
            <a:ext cx="3810001" cy="19093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A76FB4-9C09-2E45-8910-D0DCD6A55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648" y="4048198"/>
            <a:ext cx="3724880" cy="19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14735"/>
      </p:ext>
    </p:extLst>
  </p:cSld>
  <p:clrMapOvr>
    <a:masterClrMapping/>
  </p:clrMapOvr>
  <p:transition>
    <p:zoom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B9D68-657D-B041-86D7-61992468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3864ED-A783-4742-B48A-0827FC20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369D3A-06A4-6942-AC11-6AA76EC53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6" y="1600200"/>
            <a:ext cx="731478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3817"/>
      </p:ext>
    </p:extLst>
  </p:cSld>
  <p:clrMapOvr>
    <a:masterClrMapping/>
  </p:clrMapOvr>
  <p:transition>
    <p:zoom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B031-84F4-2849-B847-846AA404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GCN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 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79E62-3ED0-8048-9092-F3ABA828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838200"/>
          </a:xfrm>
        </p:spPr>
        <p:txBody>
          <a:bodyPr/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也可以看作是一种图卷积神经网络</a:t>
            </a:r>
            <a:r>
              <a:rPr kumimoji="1" lang="en-US" altLang="zh-CN" dirty="0"/>
              <a:t>GCN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26D488-9A22-D64C-BDAE-10EAC5BB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168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58979B-F3B5-3A43-877A-03DA92D446DF}"/>
              </a:ext>
            </a:extLst>
          </p:cNvPr>
          <p:cNvSpPr txBox="1"/>
          <p:nvPr/>
        </p:nvSpPr>
        <p:spPr>
          <a:xfrm>
            <a:off x="533400" y="5486400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的卷积核进行卷积：可以看作是中心节点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聚合了周围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个邻居结点</a:t>
            </a:r>
            <a:r>
              <a:rPr kumimoji="1" lang="en-US" altLang="zh-CN" dirty="0"/>
              <a:t>(h</a:t>
            </a:r>
            <a:r>
              <a:rPr kumimoji="1" lang="en-US" altLang="zh-CN" baseline="-25000" dirty="0"/>
              <a:t>1</a:t>
            </a:r>
            <a:r>
              <a:rPr kumimoji="1" lang="zh-CN" altLang="en-US" baseline="-25000" dirty="0"/>
              <a:t>，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2, …, 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8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的信息和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0</a:t>
            </a:r>
            <a:r>
              <a:rPr kumimoji="1" lang="zh-CN" altLang="en-US" dirty="0"/>
              <a:t>自身的特征信息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DE0D6BD-F29C-6949-AB86-629EDCD77218}"/>
              </a:ext>
            </a:extLst>
          </p:cNvPr>
          <p:cNvGrpSpPr/>
          <p:nvPr/>
        </p:nvGrpSpPr>
        <p:grpSpPr>
          <a:xfrm>
            <a:off x="914400" y="2209800"/>
            <a:ext cx="6477000" cy="2719879"/>
            <a:chOff x="914400" y="2209800"/>
            <a:chExt cx="6477000" cy="271987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1E20761-D0F4-E54C-91CC-872411A1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209800"/>
              <a:ext cx="6477000" cy="271987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6AF2E8-6ED6-BD4A-88AC-EAA193EF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2723658"/>
              <a:ext cx="1905000" cy="1825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696703"/>
      </p:ext>
    </p:extLst>
  </p:cSld>
  <p:clrMapOvr>
    <a:masterClrMapping/>
  </p:clrMapOvr>
  <p:transition>
    <p:zoom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4BD6A-50EE-3D4D-94A1-1ECA5E02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E3794-D436-FA40-B7FE-89726E458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Stanford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cs224w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Graphs</a:t>
            </a: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http://</a:t>
            </a:r>
            <a:r>
              <a:rPr kumimoji="1" lang="en" altLang="zh-CN" dirty="0" err="1"/>
              <a:t>web.stanford.edu</a:t>
            </a:r>
            <a:r>
              <a:rPr kumimoji="1" lang="en" altLang="zh-CN" dirty="0"/>
              <a:t>/class/cs224w/</a:t>
            </a:r>
            <a:r>
              <a:rPr kumimoji="1" lang="en" altLang="zh-CN" dirty="0" err="1"/>
              <a:t>index.html#schedule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7294F-0910-6346-B815-40EF62BA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169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343180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84D0A-BF08-4083-BB7D-AEEF6E03FA02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53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9A5308-4396-4D22-A39A-2F05B27ECAFB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常用的神经网络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神经网络种类很多，常用的有如下四种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Hopfield</a:t>
            </a:r>
            <a:r>
              <a:rPr lang="zh-CN" altLang="en-US">
                <a:ea typeface="宋体" panose="02010600030101010101" pitchFamily="2" charset="-122"/>
              </a:rPr>
              <a:t>网络，典型的反馈网络，结构单层，有相同的单元组成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反向传播网络，前馈网络，结构多层，采用最小均方差的纠错学习规则，常用于语言识别和分类等问题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Kohonen</a:t>
            </a:r>
            <a:r>
              <a:rPr lang="zh-CN" altLang="en-US">
                <a:ea typeface="宋体" panose="02010600030101010101" pitchFamily="2" charset="-122"/>
              </a:rPr>
              <a:t>网络：典型的自组织网络，由输入层和输出层构成，全连接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ART</a:t>
            </a:r>
            <a:r>
              <a:rPr lang="zh-CN" altLang="en-US">
                <a:ea typeface="宋体" panose="02010600030101010101" pitchFamily="2" charset="-122"/>
              </a:rPr>
              <a:t>网络：自组织网络</a:t>
            </a:r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深度神经网络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>
                <a:ea typeface="宋体" panose="02010600030101010101" pitchFamily="2" charset="-122"/>
              </a:rPr>
              <a:t>Convolutional Neural Networks(CNN)</a:t>
            </a:r>
            <a:r>
              <a:rPr lang="zh-CN" altLang="en-US">
                <a:ea typeface="宋体" panose="02010600030101010101" pitchFamily="2" charset="-122"/>
              </a:rPr>
              <a:t>卷积神经网络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>
                <a:ea typeface="宋体" panose="02010600030101010101" pitchFamily="2" charset="-122"/>
              </a:rPr>
              <a:t>Recurrent neural Network(RNN)</a:t>
            </a:r>
            <a:r>
              <a:rPr lang="zh-CN" altLang="en-US">
                <a:ea typeface="宋体" panose="02010600030101010101" pitchFamily="2" charset="-122"/>
              </a:rPr>
              <a:t> 循环神经网络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>
                <a:ea typeface="宋体" panose="02010600030101010101" pitchFamily="2" charset="-122"/>
              </a:rPr>
              <a:t>Deep Belief Networks(DBN)</a:t>
            </a:r>
            <a:r>
              <a:rPr lang="zh-CN" altLang="en-US">
                <a:ea typeface="宋体" panose="02010600030101010101" pitchFamily="2" charset="-122"/>
              </a:rPr>
              <a:t>深度信念网络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A9D152-22C4-4C4B-BDAD-94B390DA0D2B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638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372DB5-E513-410E-9287-304DBEFD164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深度学习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深度学习是指多层神经网络上运用各种机器学习算法解决图像、文本等各种问题的算法集合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深度学习从大类上可以归入神经网络，不过在具体实现上有许多变化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深度学习的核心是特征学习，旨在通过分层网络获取分层次的特征信息，从而解决以往需要人工设计特征的重要难题</a:t>
            </a:r>
          </a:p>
        </p:txBody>
      </p:sp>
      <p:sp>
        <p:nvSpPr>
          <p:cNvPr id="1741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69C087-F70C-43FC-B56F-9EFD3E78E824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741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C78FAF-3689-4552-8342-C4C7E6C6EFE1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93D9B6-BFF8-48FC-AEB7-21575A22AB5A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71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6B6D89-0CB9-4F3B-873D-FB627E8A47A7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神经网络最早是由心理学家和神经学家提出的，旨在寻求开发和测试神经的计算模拟。</a:t>
            </a:r>
          </a:p>
          <a:p>
            <a:pPr algn="just" eaLnBrk="1" hangingPunct="1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粗略地说，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神经网络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是一组连接的输入/输出单元，其中每个连接都与一个权相关联。在学习阶段，通过调整权值，使得神经网络的预测准确性逐步提高。由于单元之间的连接，神经网络学习又称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连接者学习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深度学习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BFC3CA-491C-4BAA-B405-47EE4D356414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843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B73E8A-6D1E-4029-89DC-85212CBFE0D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200"/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73437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59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6BB371-C370-4668-B516-37A9AAA39F7B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19460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78AC23-600F-4F21-A542-6443CF2EBF3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200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深度学习</a:t>
            </a:r>
          </a:p>
        </p:txBody>
      </p:sp>
      <p:sp>
        <p:nvSpPr>
          <p:cNvPr id="20483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C3E5E6-40C3-4035-91B7-7F2B83E7A898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048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2AAEB8-ECAF-463A-A024-D67F8FFC1AF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4D430D-B3D0-4661-B51A-E7ADCD3A480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150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E55079-9AF2-4882-816C-ED08ABD151BE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200"/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4800"/>
            <a:ext cx="88074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B6F917-3643-4BEE-BF3F-1A10EDDFD357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253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657C0E-DBE0-4522-93C4-91F0D9B23222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20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81000"/>
            <a:ext cx="85661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F17ACC-FA9F-4BE0-92DD-6D77D26E893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355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1A4488-A58A-44DF-B8B6-8502AEA42F88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4800"/>
            <a:ext cx="8890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865718-A18A-4EC0-AF76-DB2748570815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457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BFAA52-E449-46EA-B084-61B274CAD08D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20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61400" cy="609600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ED461F-BCC3-E841-A3FB-3EB45006B5C0}"/>
              </a:ext>
            </a:extLst>
          </p:cNvPr>
          <p:cNvSpPr txBox="1"/>
          <p:nvPr/>
        </p:nvSpPr>
        <p:spPr>
          <a:xfrm>
            <a:off x="4724400" y="838200"/>
            <a:ext cx="4343400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CN" dirty="0" err="1"/>
              <a:t>NeurIPS</a:t>
            </a:r>
            <a:r>
              <a:rPr lang="en" altLang="zh-CN" dirty="0"/>
              <a:t> 2022 </a:t>
            </a:r>
            <a:r>
              <a:rPr lang="zh-CN" altLang="en-US" dirty="0"/>
              <a:t>会议上，图灵奖得主、深度学习先驱 </a:t>
            </a:r>
            <a:r>
              <a:rPr lang="en" altLang="zh-CN" dirty="0">
                <a:solidFill>
                  <a:srgbClr val="FF0000"/>
                </a:solidFill>
              </a:rPr>
              <a:t>Geoffrey Hinton</a:t>
            </a:r>
            <a:r>
              <a:rPr lang="en" altLang="zh-CN" dirty="0"/>
              <a:t> </a:t>
            </a:r>
            <a:r>
              <a:rPr lang="zh-CN" altLang="en-US" dirty="0"/>
              <a:t>被邀请发表演讲，以表彰他十年前与其研究生 </a:t>
            </a:r>
            <a:r>
              <a:rPr lang="en" altLang="zh-CN" dirty="0"/>
              <a:t>Alex </a:t>
            </a:r>
            <a:r>
              <a:rPr lang="en" altLang="zh-CN" dirty="0" err="1"/>
              <a:t>Krizhevsky</a:t>
            </a:r>
            <a:r>
              <a:rPr lang="en" altLang="zh-CN" dirty="0"/>
              <a:t> </a:t>
            </a:r>
            <a:r>
              <a:rPr lang="zh-CN" altLang="en-US" dirty="0"/>
              <a:t>和 </a:t>
            </a:r>
            <a:r>
              <a:rPr lang="en" altLang="zh-CN" dirty="0"/>
              <a:t>Ilya </a:t>
            </a:r>
            <a:r>
              <a:rPr lang="en" altLang="zh-CN" dirty="0" err="1"/>
              <a:t>Sutskever</a:t>
            </a:r>
            <a:r>
              <a:rPr lang="en" altLang="zh-CN" dirty="0"/>
              <a:t> </a:t>
            </a:r>
            <a:r>
              <a:rPr lang="zh-CN" altLang="en-US" dirty="0"/>
              <a:t>共同撰写的论文</a:t>
            </a:r>
            <a:r>
              <a:rPr lang="en-US" altLang="zh-CN" dirty="0"/>
              <a:t>《</a:t>
            </a:r>
            <a:r>
              <a:rPr lang="en" altLang="zh-CN" dirty="0"/>
              <a:t>ImageNet Classification with Deep Convolutional Neural Networks》</a:t>
            </a:r>
            <a:r>
              <a:rPr lang="zh-CN" altLang="en" dirty="0"/>
              <a:t>，</a:t>
            </a:r>
            <a:r>
              <a:rPr lang="zh-CN" altLang="en-US" dirty="0"/>
              <a:t>该论文因对该领域的「巨大影响」而被授予</a:t>
            </a:r>
            <a:r>
              <a:rPr lang="zh-CN" altLang="en-US" dirty="0">
                <a:solidFill>
                  <a:srgbClr val="FF0000"/>
                </a:solidFill>
              </a:rPr>
              <a:t>时间检验奖</a:t>
            </a:r>
            <a:r>
              <a:rPr lang="zh-CN" altLang="en-US" dirty="0"/>
              <a:t>。这项工作发表于 </a:t>
            </a:r>
            <a:r>
              <a:rPr lang="en-US" altLang="zh-CN" dirty="0"/>
              <a:t>2012 </a:t>
            </a:r>
            <a:r>
              <a:rPr lang="zh-CN" altLang="en-US" dirty="0"/>
              <a:t>年，是卷积神经网络首次在 </a:t>
            </a:r>
            <a:r>
              <a:rPr lang="en" altLang="zh-CN" dirty="0"/>
              <a:t>ImageNet </a:t>
            </a:r>
            <a:r>
              <a:rPr lang="zh-CN" altLang="en-US" dirty="0"/>
              <a:t>图像识别竞赛中表现人类水平的能力，它是启动第三次人工智能浪潮的关键事件。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AF779C-B8B0-4B7E-BD9D-0AE985EDFB3F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56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DFBF2F-DCFD-4B76-8C80-F7DB4B253E3C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20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基于神经网络的分类方法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神经网络（主要是感知器）经常用于分类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神经网络的分类知识体现在网络连接上，被隐式地存储在连接的权值中。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神经网络的学习就是通过迭代算法，对权值逐步修改的优化过程，学习的目标就是通过改变权值使训练集的样本都能被正确分类。</a:t>
            </a: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9B4ECE-9433-4618-A035-A12775FDE8B0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66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BFAE32-0A75-47FA-9D48-E500A418A7BF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20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ea typeface="宋体" panose="02010600030101010101" pitchFamily="2" charset="-122"/>
              </a:rPr>
              <a:t>基于神经网络的分类方法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神经网络特别适用于下列情况的分类问题：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数据量比较小，缺少足够的样本建立模型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数据的结构难以用传统的统计方法来描述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分类模型难以表示为传统的统计模型</a:t>
            </a:r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F050F8-1A5A-4B87-91CA-6B6E9F174E9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76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242AFE-2C4F-4BB0-A946-E74DB8742AAD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20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基于神经网络的分类方法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缺点：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需要很长的训练时间，因而对于有足够长训练时间的应用更合适。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需要大量的参数，这些通常主要靠经验确定，如网络拓扑或“结构”。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可解释性差。该特点使得神经网络在数据挖掘的初期并不看好。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4139DE-2B3A-4A19-B6C6-B9F409BDD678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43F8F7-58EE-4ACA-8B96-5E48439A36A2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2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hlink"/>
                </a:solidFill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ea typeface="宋体" panose="02010600030101010101" pitchFamily="2" charset="-122"/>
              </a:rPr>
              <a:t>神经网络是以模拟人脑神经元的数学模型为基础而建立的，它由一系列神经元组成，单元之间彼此连接。</a:t>
            </a:r>
          </a:p>
          <a:p>
            <a:pPr algn="just" eaLnBrk="1" hangingPunct="1"/>
            <a:endParaRPr lang="zh-CN" altLang="en-US"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>
                <a:ea typeface="宋体" panose="02010600030101010101" pitchFamily="2" charset="-122"/>
              </a:rPr>
              <a:t>从信息处理角度看，神经元可以看作是一个多输入单输出的信息处理单元，根据神经元的特性和功能，可以把神经元抽象成一个简单的数学模型。</a:t>
            </a:r>
          </a:p>
          <a:p>
            <a:pPr algn="just"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652A28-8DBA-41F0-9185-270AA40CE39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86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093A72-C739-459D-ADAB-2E7CBBB7D3E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20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基于神经网络的分类方法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优点：</a:t>
            </a:r>
          </a:p>
          <a:p>
            <a:pPr lvl="1"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分类的准确度高</a:t>
            </a:r>
          </a:p>
          <a:p>
            <a:pPr lvl="1"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并行分布处理能力强</a:t>
            </a:r>
          </a:p>
          <a:p>
            <a:pPr lvl="1"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分布存储及学习能力高</a:t>
            </a:r>
          </a:p>
          <a:p>
            <a:pPr lvl="1"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对噪音数据有很强的鲁棒性和容错能力</a:t>
            </a:r>
          </a:p>
          <a:p>
            <a:pPr lvl="1" algn="just"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just"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最流行的基于神经网络的分类算法是80年代提出的后向传播算法。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4CA0D3-4785-468D-A87C-25271098125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296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55721F-429C-4BDB-A0A8-8DA1C952ABE1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200"/>
          </a:p>
        </p:txBody>
      </p:sp>
      <p:sp>
        <p:nvSpPr>
          <p:cNvPr id="2970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后向传播算法</a:t>
            </a:r>
          </a:p>
        </p:txBody>
      </p:sp>
      <p:sp>
        <p:nvSpPr>
          <p:cNvPr id="29701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后向传播算法在</a:t>
            </a: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多路前馈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神经网络上学习。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2" name="Rectangle 2053"/>
          <p:cNvSpPr>
            <a:spLocks noChangeArrowheads="1"/>
          </p:cNvSpPr>
          <p:nvPr/>
        </p:nvSpPr>
        <p:spPr bwMode="auto">
          <a:xfrm>
            <a:off x="3000375" y="2552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29703" name="Picture 2052" descr="fig7_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5943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911594-7A53-4932-A4C5-593F2AE975D8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07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D7F5DB-B6B2-46B4-A6B7-1DB5EE4534D0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定义网络拓扑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在开始训练之前，用户必须说明输入层的单元数、隐藏层数（如果多于一层）、每一隐藏层的单元数和输出层的单元数，以确定网络拓扑。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algn="just"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2E8016-318D-4279-A64E-215F606B66C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1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440B87-2112-4B38-9655-8CECDE8F9429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20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定义网络拓扑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对训练样本中每个属性的值进行规格化将有助于加快学习过程。通常，对输入值规格化，使得它们落入0.0和1.0之间。</a:t>
            </a:r>
          </a:p>
          <a:p>
            <a:pPr lvl="1"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离散值属性可以重新编码，使得每个域值一个输入单元。例如，如果属性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的定义域为(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a0 ,a1 ,a2)，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则可以分配三个输入单元表示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A。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即，我们可以用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I0 ,I1 ,I2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作为输入单元。每个单元初始化为0。如果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 = a0，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I0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置为1；如果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 = a1，I1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置1；如此下去。</a:t>
            </a:r>
          </a:p>
          <a:p>
            <a:pPr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7F52B0-331F-4E64-8FD5-BE0E4F1CD1D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27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D8D47B-9AA3-4DD7-8990-DDED7DB3E1DD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20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定义网络拓扑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一个输出单元可以用来表示两个类（值1代表一个类，而值0代表另一个）。</a:t>
            </a:r>
          </a:p>
          <a:p>
            <a:pPr algn="just"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如果多于两个类，则每个类使用一个输出单元。</a:t>
            </a:r>
          </a:p>
          <a:p>
            <a:pPr eaLnBrk="1" hangingPunct="1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C5F0D8-EFD8-4D9F-ABD3-F8BA42E18BB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37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55C6C4-F748-4F81-828D-72F2C2DAF40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20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定义网络拓扑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隐藏层单元数设多少个“最好” ，没有明确的规则。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网络设计是一个实验过程，并可能影响准确性。权的初值也可能影响准确性。如果某个经过训练的网络的准确率太低，则通常需要采用不同的网络拓扑或使用不同的初始权值，重复进行训练。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A61D88-2438-41FB-BFE8-A533392911E7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847449-8EB6-4A9C-A88E-433C4A51EA7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20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后向传播算法学习过程：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迭代地处理一组训练样本，将每个样本的网络预测与实际的类标号比较。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每次迭代后，修改权值，使得网络预测和实际类之间的均方差最小。</a:t>
            </a:r>
          </a:p>
          <a:p>
            <a:pPr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这种修改“后向”进行。即，由输出层，经由每个隐藏层，到第一个隐藏层（因此称作后向传播）。尽管不能保证，一般地，权将最终收敛，学习过程停止。</a:t>
            </a:r>
            <a:r>
              <a:rPr lang="zh-CN" altLang="en-US" sz="2400">
                <a:ea typeface="宋体" panose="02010600030101010101" pitchFamily="2" charset="-122"/>
              </a:rPr>
              <a:t> </a:t>
            </a:r>
          </a:p>
          <a:p>
            <a:pPr algn="just" eaLnBrk="1" hangingPunct="1"/>
            <a:endParaRPr lang="zh-CN" altLang="en-US" sz="2400"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 sz="2400">
                <a:ea typeface="宋体" panose="02010600030101010101" pitchFamily="2" charset="-122"/>
              </a:rPr>
              <a:t>算法终止条件：训练集中被正确分类的样本达到一定的比例，或者权系数趋近稳定。</a:t>
            </a:r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0DE8FB-D6F8-4AF0-86F1-0B5EB97411D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627825-AAC2-4F82-9A09-044E68CB106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20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算法分为如下几步：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初始化权 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向前传播输入 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向后传播误差 </a:t>
            </a:r>
          </a:p>
        </p:txBody>
      </p:sp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0CE6EF-699F-4A13-93FC-6643BCD89373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68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CE2F1F-F0B1-4837-A886-B6906545D20A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初始化权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网络的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通常被初始化为很小的随机数（例如，范围从-1.0到1.0，或从-0.5到0.5）。</a:t>
            </a: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每个单元都设有一个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偏置（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bias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，偏置也被初始化为小随机数。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7C511D-F3FA-468A-B1E4-9D315F31DF3F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78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70E821-5BB2-4ED3-AE03-A0E2DD3055DA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20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对于每一个样本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，重复下面两步：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向前传播输入</a:t>
            </a:r>
          </a:p>
          <a:p>
            <a:pPr lvl="1" eaLnBrk="1" hangingPunct="1"/>
            <a:r>
              <a:rPr lang="zh-CN" altLang="en-US">
                <a:ea typeface="宋体" panose="02010600030101010101" pitchFamily="2" charset="-122"/>
              </a:rPr>
              <a:t>向后传播误差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B6941-712F-9749-B7B3-A7807F44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2923E-56DB-2346-8954-D654A723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34468"/>
            <a:ext cx="8305800" cy="2743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CN" sz="2000" dirty="0"/>
              <a:t>﻿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输入值 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与对应的权重 </a:t>
            </a:r>
            <a:r>
              <a:rPr lang="en" altLang="zh-CN" sz="1800" dirty="0" err="1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" altLang="zh-CN" sz="1800" baseline="-25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相乘，然后神经元会将这些乘积的结果加总。如果这个总和大于阈值 </a:t>
            </a:r>
            <a:r>
              <a:rPr lang="el-GR" altLang="zh-CN" sz="1800" dirty="0">
                <a:ea typeface="SimSun" panose="02010600030101010101" pitchFamily="2" charset="-122"/>
              </a:rPr>
              <a:t>θ</a:t>
            </a:r>
            <a:r>
              <a:rPr lang="zh-CN" altLang="el-GR" sz="18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那么神经元就会被激活；否则，神经元被激活。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设：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 ﻿x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=1, x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=0, x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=0.5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=1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=−0.5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" altLang="zh-CN" sz="18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=−1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则：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h=1×1+0×−0.5+0.5×−1=1+0+(−0.5)=0.5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如果设定阈值 </a:t>
            </a:r>
            <a:r>
              <a:rPr lang="el-GR" altLang="zh-CN" sz="1800" dirty="0">
                <a:ea typeface="SimSun" panose="02010600030101010101" pitchFamily="2" charset="-122"/>
              </a:rPr>
              <a:t>θ=0</a:t>
            </a:r>
            <a:r>
              <a:rPr lang="zh-CN" altLang="el-GR" sz="18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因为 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h=0.5&gt;0</a:t>
            </a:r>
            <a:r>
              <a:rPr lang="zh-CN" altLang="en" sz="18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所以神经元会被激活，输出为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7B591C-D29B-1146-9729-F21DCF5A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A75AA4-1711-A049-895F-166C226A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374821" cy="22288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F8DFC74-540C-6A46-9EAF-062C08EDC336}"/>
              </a:ext>
            </a:extLst>
          </p:cNvPr>
          <p:cNvSpPr txBox="1">
            <a:spLocks/>
          </p:cNvSpPr>
          <p:nvPr/>
        </p:nvSpPr>
        <p:spPr bwMode="auto">
          <a:xfrm>
            <a:off x="495300" y="6278336"/>
            <a:ext cx="8458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kumimoji="1" lang="en" altLang="zh-CN" sz="2400" kern="0" dirty="0"/>
              <a:t>﻿</a:t>
            </a:r>
          </a:p>
        </p:txBody>
      </p:sp>
    </p:spTree>
    <p:extLst>
      <p:ext uri="{BB962C8B-B14F-4D97-AF65-F5344CB8AC3E}">
        <p14:creationId xmlns:p14="http://schemas.microsoft.com/office/powerpoint/2010/main" val="1618272731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94FDAD-CE3E-4009-9358-C924E7DC8AA2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891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283764-7EF5-489E-AF75-11121401B0B8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向前传播输入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001000" cy="5105400"/>
          </a:xfrm>
        </p:spPr>
        <p:txBody>
          <a:bodyPr/>
          <a:lstStyle/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计算各层每个单元的输入和输出。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输入层：</a:t>
            </a:r>
          </a:p>
          <a:p>
            <a:pPr lvl="2" algn="just" eaLnBrk="1" hangingPunct="1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输出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输入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样本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的属性；</a:t>
            </a:r>
          </a:p>
          <a:p>
            <a:pPr lvl="3" algn="just" eaLnBrk="1" hangingPunct="1"/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即，对于单元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= X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 </a:t>
            </a: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隐藏层和输出层：</a:t>
            </a:r>
          </a:p>
          <a:p>
            <a:pPr lvl="2" algn="just" eaLnBrk="1" hangingPunct="1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输入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前一层的输出的线性组合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</a:p>
          <a:p>
            <a:pPr lvl="3" algn="just" eaLnBrk="1" hangingPunct="1"/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</a:rPr>
              <a:t>即，对于单元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=w</a:t>
            </a:r>
            <a:r>
              <a:rPr lang="en-US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ij 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l-GR" altLang="zh-CN" sz="18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-US" altLang="zh-CN" sz="1800" i="1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 </a:t>
            </a:r>
          </a:p>
          <a:p>
            <a:pPr lvl="2" algn="just" eaLnBrk="1" hangingPunct="1"/>
            <a:endParaRPr lang="zh-CN" altLang="en-US" sz="2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2" algn="just" eaLnBrk="1" hangingPunct="1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输出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</a:p>
          <a:p>
            <a:pPr lvl="2" algn="just" eaLnBrk="1" hangingPunct="1"/>
            <a:endParaRPr lang="el-GR" altLang="en-US" sz="2000" i="1" baseline="-30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891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4343400"/>
          <a:ext cx="1219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9" r:id="rId3" imgW="787058" imgH="393529" progId="Equation.3">
                  <p:embed/>
                </p:oleObj>
              </mc:Choice>
              <mc:Fallback>
                <p:oleObj r:id="rId3" imgW="787058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343400"/>
                        <a:ext cx="1219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3938760" y="3828960"/>
              <a:ext cx="133560" cy="214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9400" y="3819600"/>
                <a:ext cx="152280" cy="23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20315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7502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693"/>
            <a:ext cx="8915400" cy="64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205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23825"/>
            <a:ext cx="89154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93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9" y="194061"/>
            <a:ext cx="8839200" cy="65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8401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-43543"/>
            <a:ext cx="8839201" cy="67865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650" y="6481762"/>
            <a:ext cx="6096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39000" y="6710362"/>
            <a:ext cx="6096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781448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2AC13-42C6-4E06-B6CF-58039C32590B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5767"/>
            <a:ext cx="8991600" cy="64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3674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0FDFC9-5D7D-4589-802F-B8106640C844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3993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41DA46-8D75-4C49-AFCC-E2DC42986590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20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向后传播误差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001000" cy="5105400"/>
          </a:xfrm>
        </p:spPr>
        <p:txBody>
          <a:bodyPr/>
          <a:lstStyle/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计算各层每个单元的误差。</a:t>
            </a:r>
          </a:p>
          <a:p>
            <a:pPr lvl="1"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向后传播误差，并更新权和偏置</a:t>
            </a:r>
          </a:p>
          <a:p>
            <a:pPr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5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15A002-D587-4EF1-B951-8C6009F0BE7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0963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4B14FE-5A59-41C7-901C-030DDA987CB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20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向后传播误差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8153400" cy="5105400"/>
          </a:xfrm>
        </p:spPr>
        <p:txBody>
          <a:bodyPr/>
          <a:lstStyle/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计算各层每个单元的误差。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输出层单元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j，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误差</a:t>
            </a:r>
            <a:r>
              <a:rPr lang="en-US" altLang="zh-CN" sz="24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2" algn="just" eaLnBrk="1" hangingPunct="1"/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0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是单元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的实际输出，而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aseline="-300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的真正输出。</a:t>
            </a:r>
          </a:p>
          <a:p>
            <a:pPr algn="just" eaLnBrk="1" hangingPunct="1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隐藏层单元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，误差</a:t>
            </a:r>
          </a:p>
          <a:p>
            <a:pPr lvl="2" algn="just" eaLnBrk="1" hangingPunct="1"/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>
                <a:ea typeface="宋体" panose="02010600030101010101" pitchFamily="2" charset="-122"/>
              </a:rPr>
              <a:t>w</a:t>
            </a:r>
            <a:r>
              <a:rPr lang="en-US" altLang="zh-CN" sz="2000" baseline="-25000">
                <a:ea typeface="宋体" panose="02010600030101010101" pitchFamily="2" charset="-122"/>
              </a:rPr>
              <a:t>jk</a:t>
            </a:r>
            <a:r>
              <a:rPr lang="zh-CN" altLang="en-US" sz="2000">
                <a:ea typeface="宋体" panose="02010600030101010101" pitchFamily="2" charset="-122"/>
              </a:rPr>
              <a:t>是由</a:t>
            </a:r>
            <a:r>
              <a:rPr lang="en-US" altLang="zh-CN" sz="2000">
                <a:ea typeface="宋体" panose="02010600030101010101" pitchFamily="2" charset="-122"/>
              </a:rPr>
              <a:t>j</a:t>
            </a:r>
            <a:r>
              <a:rPr lang="zh-CN" altLang="en-US" sz="2000">
                <a:ea typeface="宋体" panose="02010600030101010101" pitchFamily="2" charset="-122"/>
              </a:rPr>
              <a:t>到下一层中单元</a:t>
            </a:r>
            <a:r>
              <a:rPr lang="en-US" altLang="zh-CN" sz="2000">
                <a:ea typeface="宋体" panose="02010600030101010101" pitchFamily="2" charset="-122"/>
              </a:rPr>
              <a:t>k</a:t>
            </a:r>
            <a:r>
              <a:rPr lang="zh-CN" altLang="en-US" sz="2000">
                <a:ea typeface="宋体" panose="02010600030101010101" pitchFamily="2" charset="-122"/>
              </a:rPr>
              <a:t>的连接的权</a:t>
            </a:r>
          </a:p>
          <a:p>
            <a:pPr lvl="2" algn="just" eaLnBrk="1" hangingPunct="1"/>
            <a:r>
              <a:rPr lang="en-US" altLang="zh-CN" sz="2000">
                <a:ea typeface="宋体" panose="02010600030101010101" pitchFamily="2" charset="-122"/>
              </a:rPr>
              <a:t>Err</a:t>
            </a:r>
            <a:r>
              <a:rPr lang="en-US" altLang="zh-CN" sz="2000" baseline="-25000">
                <a:ea typeface="宋体" panose="02010600030101010101" pitchFamily="2" charset="-122"/>
              </a:rPr>
              <a:t>k</a:t>
            </a:r>
            <a:r>
              <a:rPr lang="zh-CN" altLang="en-US" sz="2000">
                <a:ea typeface="宋体" panose="02010600030101010101" pitchFamily="2" charset="-122"/>
              </a:rPr>
              <a:t>是单元</a:t>
            </a:r>
            <a:r>
              <a:rPr lang="en-US" altLang="zh-CN" sz="2000">
                <a:ea typeface="宋体" panose="02010600030101010101" pitchFamily="2" charset="-122"/>
              </a:rPr>
              <a:t>k</a:t>
            </a:r>
            <a:r>
              <a:rPr lang="zh-CN" altLang="en-US" sz="2000">
                <a:ea typeface="宋体" panose="02010600030101010101" pitchFamily="2" charset="-122"/>
              </a:rPr>
              <a:t>的误差</a:t>
            </a:r>
          </a:p>
        </p:txBody>
      </p:sp>
      <p:graphicFrame>
        <p:nvGraphicFramePr>
          <p:cNvPr id="4096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657600" y="1905000"/>
          <a:ext cx="22860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8" r:id="rId3" imgW="1600200" imgH="228600" progId="Equation.3">
                  <p:embed/>
                </p:oleObj>
              </mc:Choice>
              <mc:Fallback>
                <p:oleObj r:id="rId3" imgW="1600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05000"/>
                        <a:ext cx="22860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41738" y="3124200"/>
          <a:ext cx="24971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9" name="公式" r:id="rId5" imgW="1739900" imgH="342900" progId="Equation.3">
                  <p:embed/>
                </p:oleObj>
              </mc:Choice>
              <mc:Fallback>
                <p:oleObj name="公式" r:id="rId5" imgW="17399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38" y="3124200"/>
                        <a:ext cx="24971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35EAF5-3079-46B5-97BB-5CAAE0E2C568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19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B56A56-A090-4FCE-B103-DF59C96F78EE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200"/>
          </a:p>
        </p:txBody>
      </p:sp>
      <p:sp>
        <p:nvSpPr>
          <p:cNvPr id="4198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向后传播误差</a:t>
            </a:r>
          </a:p>
        </p:txBody>
      </p:sp>
      <p:sp>
        <p:nvSpPr>
          <p:cNvPr id="4198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更新权和偏差，以反映传播的误差。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由下式更新：</a:t>
            </a:r>
          </a:p>
          <a:p>
            <a:pPr algn="just" eaLnBrk="1" hangingPunct="1">
              <a:lnSpc>
                <a:spcPct val="90000"/>
              </a:lnSpc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	其中，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是权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的改变。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学习率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，通常取0和1之间的值。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偏置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由下式更新：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	其中，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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是偏置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的改变。 </a:t>
            </a:r>
          </a:p>
          <a:p>
            <a:pPr algn="r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     </a:t>
            </a:r>
          </a:p>
        </p:txBody>
      </p:sp>
      <p:sp>
        <p:nvSpPr>
          <p:cNvPr id="41990" name="Rectangle 2053"/>
          <p:cNvSpPr>
            <a:spLocks noChangeArrowheads="1"/>
          </p:cNvSpPr>
          <p:nvPr/>
        </p:nvSpPr>
        <p:spPr bwMode="auto">
          <a:xfrm>
            <a:off x="409575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graphicFrame>
        <p:nvGraphicFramePr>
          <p:cNvPr id="41991" name="Object 2052"/>
          <p:cNvGraphicFramePr>
            <a:graphicFrameLocks noChangeAspect="1"/>
          </p:cNvGraphicFramePr>
          <p:nvPr/>
        </p:nvGraphicFramePr>
        <p:xfrm>
          <a:off x="3124200" y="2362200"/>
          <a:ext cx="15240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8" r:id="rId3" imgW="952087" imgH="228501" progId="Equation.3">
                  <p:embed/>
                </p:oleObj>
              </mc:Choice>
              <mc:Fallback>
                <p:oleObj r:id="rId3" imgW="952087" imgH="228501" progId="Equation.3">
                  <p:embed/>
                  <p:pic>
                    <p:nvPicPr>
                      <p:cNvPr id="0" name="Object 2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362200"/>
                        <a:ext cx="15240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2" name="Rectangle 2055"/>
          <p:cNvSpPr>
            <a:spLocks noChangeArrowheads="1"/>
          </p:cNvSpPr>
          <p:nvPr/>
        </p:nvSpPr>
        <p:spPr bwMode="auto">
          <a:xfrm>
            <a:off x="4119563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graphicFrame>
        <p:nvGraphicFramePr>
          <p:cNvPr id="41993" name="Object 2054"/>
          <p:cNvGraphicFramePr>
            <a:graphicFrameLocks noChangeAspect="1"/>
          </p:cNvGraphicFramePr>
          <p:nvPr/>
        </p:nvGraphicFramePr>
        <p:xfrm>
          <a:off x="3124200" y="2819400"/>
          <a:ext cx="1447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9" r:id="rId5" imgW="901309" imgH="228501" progId="Equation.3">
                  <p:embed/>
                </p:oleObj>
              </mc:Choice>
              <mc:Fallback>
                <p:oleObj r:id="rId5" imgW="901309" imgH="228501" progId="Equation.3">
                  <p:embed/>
                  <p:pic>
                    <p:nvPicPr>
                      <p:cNvPr id="0" name="Object 2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19400"/>
                        <a:ext cx="1447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4" name="Rectangle 2057"/>
          <p:cNvSpPr>
            <a:spLocks noChangeArrowheads="1"/>
          </p:cNvSpPr>
          <p:nvPr/>
        </p:nvSpPr>
        <p:spPr bwMode="auto">
          <a:xfrm>
            <a:off x="4167188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graphicFrame>
        <p:nvGraphicFramePr>
          <p:cNvPr id="41995" name="Object 2056"/>
          <p:cNvGraphicFramePr>
            <a:graphicFrameLocks noChangeAspect="1"/>
          </p:cNvGraphicFramePr>
          <p:nvPr/>
        </p:nvGraphicFramePr>
        <p:xfrm>
          <a:off x="3352800" y="4651375"/>
          <a:ext cx="1447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0" r:id="rId7" imgW="812447" imgH="228501" progId="Equation.3">
                  <p:embed/>
                </p:oleObj>
              </mc:Choice>
              <mc:Fallback>
                <p:oleObj r:id="rId7" imgW="812447" imgH="228501" progId="Equation.3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651375"/>
                        <a:ext cx="14478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6" name="Rectangle 2059"/>
          <p:cNvSpPr>
            <a:spLocks noChangeArrowheads="1"/>
          </p:cNvSpPr>
          <p:nvPr/>
        </p:nvSpPr>
        <p:spPr bwMode="auto">
          <a:xfrm>
            <a:off x="415290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graphicFrame>
        <p:nvGraphicFramePr>
          <p:cNvPr id="41997" name="Object 2058"/>
          <p:cNvGraphicFramePr>
            <a:graphicFrameLocks noChangeAspect="1"/>
          </p:cNvGraphicFramePr>
          <p:nvPr/>
        </p:nvGraphicFramePr>
        <p:xfrm>
          <a:off x="3352800" y="5105400"/>
          <a:ext cx="18288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1" r:id="rId9" imgW="838200" imgH="228600" progId="Equation.3">
                  <p:embed/>
                </p:oleObj>
              </mc:Choice>
              <mc:Fallback>
                <p:oleObj r:id="rId9" imgW="838200" imgH="228600" progId="Equation.3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105400"/>
                        <a:ext cx="18288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C416-4646-F242-B742-710F118A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偏置（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bias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9BA84-1984-F047-AB7E-39DF5100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845820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CE9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激活阈值</a:t>
            </a:r>
            <a:r>
              <a:rPr lang="el-GR" altLang="zh-CN" sz="2000" dirty="0">
                <a:solidFill>
                  <a:srgbClr val="00CE98"/>
                </a:solidFill>
                <a:ea typeface="SimSun" panose="02010600030101010101" pitchFamily="2" charset="-122"/>
              </a:rPr>
              <a:t>θ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决定了神经元的输入累计到多少才会“激活”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假设所有输入都是零。这时，无论权重（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weights</a:t>
            </a:r>
            <a:r>
              <a:rPr lang="zh-CN" altLang="en" sz="20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是多少都没有意义（因为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乘以任何数都还是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）。这时候唯一能决定神经元是否被激活的就是阈值。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如果</a:t>
            </a:r>
            <a:r>
              <a:rPr lang="zh-CN" altLang="en-US" sz="2000" dirty="0">
                <a:solidFill>
                  <a:srgbClr val="00CE9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阈值是固定的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想让某一个神经元在所有输入都是零的情况下被激活，而另一个神经元却不被激活，就会遇到麻烦。因为既然所有神经元的输入相同、阈值也一样，那它们的行为也应该一样。无论怎么设置权重，都无法做出不同的反应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如果</a:t>
            </a:r>
            <a:r>
              <a:rPr lang="zh-CN" altLang="en-US" sz="2000" dirty="0">
                <a:solidFill>
                  <a:srgbClr val="00CE9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阈值是动态的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，需额外增加一个参数来表示它，写代码时也得专门处理这个参数（比如需要更新该参数）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097E6-C03D-BA4D-A023-33F8CF76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037459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98513" y="457200"/>
            <a:ext cx="7735887" cy="5334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后向传播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438400" y="1701800"/>
            <a:ext cx="3409950" cy="4948238"/>
            <a:chOff x="1536" y="1072"/>
            <a:chExt cx="2148" cy="3117"/>
          </a:xfrm>
        </p:grpSpPr>
        <p:sp>
          <p:nvSpPr>
            <p:cNvPr id="43025" name="Oval 4"/>
            <p:cNvSpPr>
              <a:spLocks noChangeArrowheads="1"/>
            </p:cNvSpPr>
            <p:nvPr/>
          </p:nvSpPr>
          <p:spPr bwMode="auto">
            <a:xfrm>
              <a:off x="1730" y="1625"/>
              <a:ext cx="340" cy="31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26" name="Oval 5"/>
            <p:cNvSpPr>
              <a:spLocks noChangeArrowheads="1"/>
            </p:cNvSpPr>
            <p:nvPr/>
          </p:nvSpPr>
          <p:spPr bwMode="auto">
            <a:xfrm>
              <a:off x="2430" y="1642"/>
              <a:ext cx="340" cy="31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27" name="Oval 6"/>
            <p:cNvSpPr>
              <a:spLocks noChangeArrowheads="1"/>
            </p:cNvSpPr>
            <p:nvPr/>
          </p:nvSpPr>
          <p:spPr bwMode="auto">
            <a:xfrm>
              <a:off x="3094" y="1642"/>
              <a:ext cx="340" cy="31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28" name="Oval 7"/>
            <p:cNvSpPr>
              <a:spLocks noChangeArrowheads="1"/>
            </p:cNvSpPr>
            <p:nvPr/>
          </p:nvSpPr>
          <p:spPr bwMode="auto">
            <a:xfrm>
              <a:off x="2449" y="2432"/>
              <a:ext cx="339" cy="31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29" name="Oval 8"/>
            <p:cNvSpPr>
              <a:spLocks noChangeArrowheads="1"/>
            </p:cNvSpPr>
            <p:nvPr/>
          </p:nvSpPr>
          <p:spPr bwMode="auto">
            <a:xfrm>
              <a:off x="3344" y="2432"/>
              <a:ext cx="340" cy="31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30" name="Oval 9"/>
            <p:cNvSpPr>
              <a:spLocks noChangeArrowheads="1"/>
            </p:cNvSpPr>
            <p:nvPr/>
          </p:nvSpPr>
          <p:spPr bwMode="auto">
            <a:xfrm>
              <a:off x="1536" y="2448"/>
              <a:ext cx="340" cy="31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31" name="Oval 10"/>
            <p:cNvSpPr>
              <a:spLocks noChangeArrowheads="1"/>
            </p:cNvSpPr>
            <p:nvPr/>
          </p:nvSpPr>
          <p:spPr bwMode="auto">
            <a:xfrm>
              <a:off x="2055" y="3288"/>
              <a:ext cx="339" cy="31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32" name="Oval 11"/>
            <p:cNvSpPr>
              <a:spLocks noChangeArrowheads="1"/>
            </p:cNvSpPr>
            <p:nvPr/>
          </p:nvSpPr>
          <p:spPr bwMode="auto">
            <a:xfrm>
              <a:off x="2897" y="3269"/>
              <a:ext cx="339" cy="31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43033" name="Line 12"/>
            <p:cNvSpPr>
              <a:spLocks noChangeShapeType="1"/>
            </p:cNvSpPr>
            <p:nvPr/>
          </p:nvSpPr>
          <p:spPr bwMode="auto">
            <a:xfrm flipH="1" flipV="1">
              <a:off x="1768" y="2781"/>
              <a:ext cx="320" cy="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4" name="Line 13"/>
            <p:cNvSpPr>
              <a:spLocks noChangeShapeType="1"/>
            </p:cNvSpPr>
            <p:nvPr/>
          </p:nvSpPr>
          <p:spPr bwMode="auto">
            <a:xfrm flipV="1">
              <a:off x="2217" y="2732"/>
              <a:ext cx="303" cy="5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5" name="Line 14"/>
            <p:cNvSpPr>
              <a:spLocks noChangeShapeType="1"/>
            </p:cNvSpPr>
            <p:nvPr/>
          </p:nvSpPr>
          <p:spPr bwMode="auto">
            <a:xfrm flipV="1">
              <a:off x="2358" y="2715"/>
              <a:ext cx="1022" cy="6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6" name="Line 15"/>
            <p:cNvSpPr>
              <a:spLocks noChangeShapeType="1"/>
            </p:cNvSpPr>
            <p:nvPr/>
          </p:nvSpPr>
          <p:spPr bwMode="auto">
            <a:xfrm flipH="1" flipV="1">
              <a:off x="1875" y="2714"/>
              <a:ext cx="1020" cy="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7" name="Line 16"/>
            <p:cNvSpPr>
              <a:spLocks noChangeShapeType="1"/>
            </p:cNvSpPr>
            <p:nvPr/>
          </p:nvSpPr>
          <p:spPr bwMode="auto">
            <a:xfrm flipH="1" flipV="1">
              <a:off x="2735" y="2765"/>
              <a:ext cx="322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8" name="Line 17"/>
            <p:cNvSpPr>
              <a:spLocks noChangeShapeType="1"/>
            </p:cNvSpPr>
            <p:nvPr/>
          </p:nvSpPr>
          <p:spPr bwMode="auto">
            <a:xfrm flipV="1">
              <a:off x="3219" y="2799"/>
              <a:ext cx="28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9" name="Line 18"/>
            <p:cNvSpPr>
              <a:spLocks noChangeShapeType="1"/>
            </p:cNvSpPr>
            <p:nvPr/>
          </p:nvSpPr>
          <p:spPr bwMode="auto">
            <a:xfrm flipV="1">
              <a:off x="1606" y="1943"/>
              <a:ext cx="268" cy="5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0" name="Line 19"/>
            <p:cNvSpPr>
              <a:spLocks noChangeShapeType="1"/>
            </p:cNvSpPr>
            <p:nvPr/>
          </p:nvSpPr>
          <p:spPr bwMode="auto">
            <a:xfrm flipV="1">
              <a:off x="1767" y="1940"/>
              <a:ext cx="78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1" name="Line 20"/>
            <p:cNvSpPr>
              <a:spLocks noChangeShapeType="1"/>
            </p:cNvSpPr>
            <p:nvPr/>
          </p:nvSpPr>
          <p:spPr bwMode="auto">
            <a:xfrm flipV="1">
              <a:off x="1858" y="1959"/>
              <a:ext cx="1380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2" name="Line 21"/>
            <p:cNvSpPr>
              <a:spLocks noChangeShapeType="1"/>
            </p:cNvSpPr>
            <p:nvPr/>
          </p:nvSpPr>
          <p:spPr bwMode="auto">
            <a:xfrm flipH="1" flipV="1">
              <a:off x="2017" y="1905"/>
              <a:ext cx="1342" cy="5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3" name="Line 22"/>
            <p:cNvSpPr>
              <a:spLocks noChangeShapeType="1"/>
            </p:cNvSpPr>
            <p:nvPr/>
          </p:nvSpPr>
          <p:spPr bwMode="auto">
            <a:xfrm flipH="1" flipV="1">
              <a:off x="3341" y="1940"/>
              <a:ext cx="19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Line 23"/>
            <p:cNvSpPr>
              <a:spLocks noChangeShapeType="1"/>
            </p:cNvSpPr>
            <p:nvPr/>
          </p:nvSpPr>
          <p:spPr bwMode="auto">
            <a:xfrm flipH="1" flipV="1">
              <a:off x="2679" y="1990"/>
              <a:ext cx="734" cy="4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5" name="Line 24"/>
            <p:cNvSpPr>
              <a:spLocks noChangeShapeType="1"/>
            </p:cNvSpPr>
            <p:nvPr/>
          </p:nvSpPr>
          <p:spPr bwMode="auto">
            <a:xfrm flipH="1" flipV="1">
              <a:off x="1965" y="1960"/>
              <a:ext cx="53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6" name="Line 25"/>
            <p:cNvSpPr>
              <a:spLocks noChangeShapeType="1"/>
            </p:cNvSpPr>
            <p:nvPr/>
          </p:nvSpPr>
          <p:spPr bwMode="auto">
            <a:xfrm flipV="1">
              <a:off x="2610" y="1977"/>
              <a:ext cx="0" cy="4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7" name="Line 26"/>
            <p:cNvSpPr>
              <a:spLocks noChangeShapeType="1"/>
            </p:cNvSpPr>
            <p:nvPr/>
          </p:nvSpPr>
          <p:spPr bwMode="auto">
            <a:xfrm flipV="1">
              <a:off x="2736" y="2011"/>
              <a:ext cx="501" cy="4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8" name="Line 27"/>
            <p:cNvSpPr>
              <a:spLocks noChangeShapeType="1"/>
            </p:cNvSpPr>
            <p:nvPr/>
          </p:nvSpPr>
          <p:spPr bwMode="auto">
            <a:xfrm flipV="1">
              <a:off x="2179" y="3604"/>
              <a:ext cx="0" cy="5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9" name="Line 28"/>
            <p:cNvSpPr>
              <a:spLocks noChangeShapeType="1"/>
            </p:cNvSpPr>
            <p:nvPr/>
          </p:nvSpPr>
          <p:spPr bwMode="auto">
            <a:xfrm flipV="1">
              <a:off x="3075" y="3621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0" name="Line 29"/>
            <p:cNvSpPr>
              <a:spLocks noChangeShapeType="1"/>
            </p:cNvSpPr>
            <p:nvPr/>
          </p:nvSpPr>
          <p:spPr bwMode="auto">
            <a:xfrm flipV="1">
              <a:off x="1875" y="1088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1" name="Line 30"/>
            <p:cNvSpPr>
              <a:spLocks noChangeShapeType="1"/>
            </p:cNvSpPr>
            <p:nvPr/>
          </p:nvSpPr>
          <p:spPr bwMode="auto">
            <a:xfrm flipV="1">
              <a:off x="2591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52" name="Line 31"/>
            <p:cNvSpPr>
              <a:spLocks noChangeShapeType="1"/>
            </p:cNvSpPr>
            <p:nvPr/>
          </p:nvSpPr>
          <p:spPr bwMode="auto">
            <a:xfrm flipV="1">
              <a:off x="3235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012" name="Rectangle 32"/>
          <p:cNvSpPr>
            <a:spLocks noChangeArrowheads="1"/>
          </p:cNvSpPr>
          <p:nvPr/>
        </p:nvSpPr>
        <p:spPr bwMode="auto">
          <a:xfrm>
            <a:off x="465138" y="2514600"/>
            <a:ext cx="195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Output nodes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3" name="Rectangle 33"/>
          <p:cNvSpPr>
            <a:spLocks noChangeArrowheads="1"/>
          </p:cNvSpPr>
          <p:nvPr/>
        </p:nvSpPr>
        <p:spPr bwMode="auto">
          <a:xfrm>
            <a:off x="452438" y="5191125"/>
            <a:ext cx="173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Input nodes</a:t>
            </a:r>
          </a:p>
        </p:txBody>
      </p:sp>
      <p:sp>
        <p:nvSpPr>
          <p:cNvPr id="43014" name="Rectangle 34"/>
          <p:cNvSpPr>
            <a:spLocks noChangeArrowheads="1"/>
          </p:cNvSpPr>
          <p:nvPr/>
        </p:nvSpPr>
        <p:spPr bwMode="auto">
          <a:xfrm>
            <a:off x="461963" y="3863975"/>
            <a:ext cx="197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Hidden nodes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5" name="Rectangle 35"/>
          <p:cNvSpPr>
            <a:spLocks noChangeArrowheads="1"/>
          </p:cNvSpPr>
          <p:nvPr/>
        </p:nvSpPr>
        <p:spPr bwMode="auto">
          <a:xfrm>
            <a:off x="403225" y="1677988"/>
            <a:ext cx="2020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Output vector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6" name="Rectangle 36"/>
          <p:cNvSpPr>
            <a:spLocks noChangeArrowheads="1"/>
          </p:cNvSpPr>
          <p:nvPr/>
        </p:nvSpPr>
        <p:spPr bwMode="auto">
          <a:xfrm>
            <a:off x="417513" y="6076950"/>
            <a:ext cx="2189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Input vector: </a:t>
            </a:r>
            <a:r>
              <a:rPr lang="en-US" altLang="zh-CN" sz="2400" b="1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43017" name="Rectangle 37"/>
          <p:cNvSpPr>
            <a:spLocks noChangeArrowheads="1"/>
          </p:cNvSpPr>
          <p:nvPr/>
        </p:nvSpPr>
        <p:spPr bwMode="auto">
          <a:xfrm>
            <a:off x="5983288" y="4521200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</a:p>
        </p:txBody>
      </p:sp>
      <p:sp>
        <p:nvSpPr>
          <p:cNvPr id="43018" name="Freeform 38"/>
          <p:cNvSpPr>
            <a:spLocks/>
          </p:cNvSpPr>
          <p:nvPr/>
        </p:nvSpPr>
        <p:spPr bwMode="auto">
          <a:xfrm>
            <a:off x="5249863" y="4808538"/>
            <a:ext cx="611187" cy="160337"/>
          </a:xfrm>
          <a:custGeom>
            <a:avLst/>
            <a:gdLst>
              <a:gd name="T0" fmla="*/ 2147483646 w 385"/>
              <a:gd name="T1" fmla="*/ 0 h 101"/>
              <a:gd name="T2" fmla="*/ 2147483646 w 385"/>
              <a:gd name="T3" fmla="*/ 2147483646 h 101"/>
              <a:gd name="T4" fmla="*/ 2147483646 w 385"/>
              <a:gd name="T5" fmla="*/ 2147483646 h 101"/>
              <a:gd name="T6" fmla="*/ 2147483646 w 385"/>
              <a:gd name="T7" fmla="*/ 2147483646 h 101"/>
              <a:gd name="T8" fmla="*/ 2147483646 w 385"/>
              <a:gd name="T9" fmla="*/ 2147483646 h 101"/>
              <a:gd name="T10" fmla="*/ 2147483646 w 385"/>
              <a:gd name="T11" fmla="*/ 2147483646 h 101"/>
              <a:gd name="T12" fmla="*/ 2147483646 w 385"/>
              <a:gd name="T13" fmla="*/ 2147483646 h 101"/>
              <a:gd name="T14" fmla="*/ 2147483646 w 385"/>
              <a:gd name="T15" fmla="*/ 2147483646 h 101"/>
              <a:gd name="T16" fmla="*/ 2147483646 w 385"/>
              <a:gd name="T17" fmla="*/ 2147483646 h 101"/>
              <a:gd name="T18" fmla="*/ 2147483646 w 385"/>
              <a:gd name="T19" fmla="*/ 2147483646 h 101"/>
              <a:gd name="T20" fmla="*/ 2147483646 w 385"/>
              <a:gd name="T21" fmla="*/ 2147483646 h 101"/>
              <a:gd name="T22" fmla="*/ 2147483646 w 385"/>
              <a:gd name="T23" fmla="*/ 2147483646 h 101"/>
              <a:gd name="T24" fmla="*/ 0 w 385"/>
              <a:gd name="T25" fmla="*/ 2147483646 h 10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85"/>
              <a:gd name="T40" fmla="*/ 0 h 101"/>
              <a:gd name="T41" fmla="*/ 385 w 385"/>
              <a:gd name="T42" fmla="*/ 101 h 10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85" h="101">
                <a:moveTo>
                  <a:pt x="384" y="0"/>
                </a:moveTo>
                <a:lnTo>
                  <a:pt x="313" y="5"/>
                </a:lnTo>
                <a:lnTo>
                  <a:pt x="254" y="15"/>
                </a:lnTo>
                <a:lnTo>
                  <a:pt x="230" y="25"/>
                </a:lnTo>
                <a:lnTo>
                  <a:pt x="213" y="30"/>
                </a:lnTo>
                <a:lnTo>
                  <a:pt x="201" y="40"/>
                </a:lnTo>
                <a:lnTo>
                  <a:pt x="195" y="50"/>
                </a:lnTo>
                <a:lnTo>
                  <a:pt x="189" y="60"/>
                </a:lnTo>
                <a:lnTo>
                  <a:pt x="177" y="70"/>
                </a:lnTo>
                <a:lnTo>
                  <a:pt x="160" y="75"/>
                </a:lnTo>
                <a:lnTo>
                  <a:pt x="136" y="85"/>
                </a:lnTo>
                <a:lnTo>
                  <a:pt x="71" y="95"/>
                </a:lnTo>
                <a:lnTo>
                  <a:pt x="0" y="10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019" name="Object 2"/>
          <p:cNvGraphicFramePr>
            <a:graphicFrameLocks noChangeAspect="1"/>
          </p:cNvGraphicFramePr>
          <p:nvPr/>
        </p:nvGraphicFramePr>
        <p:xfrm>
          <a:off x="6591300" y="5448300"/>
          <a:ext cx="2095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3" name="Equation" r:id="rId3" imgW="2095500" imgH="571500" progId="Equation.3">
                  <p:embed/>
                </p:oleObj>
              </mc:Choice>
              <mc:Fallback>
                <p:oleObj name="Equation" r:id="rId3" imgW="2095500" imgH="571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5448300"/>
                        <a:ext cx="2095500" cy="5715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3"/>
          <p:cNvGraphicFramePr>
            <a:graphicFrameLocks noChangeAspect="1"/>
          </p:cNvGraphicFramePr>
          <p:nvPr/>
        </p:nvGraphicFramePr>
        <p:xfrm>
          <a:off x="6819900" y="4559300"/>
          <a:ext cx="15621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4" name="Equation" r:id="rId5" imgW="1562100" imgH="774700" progId="Equation.3">
                  <p:embed/>
                </p:oleObj>
              </mc:Choice>
              <mc:Fallback>
                <p:oleObj name="Equation" r:id="rId5" imgW="1562100" imgH="774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4559300"/>
                        <a:ext cx="1562100" cy="7747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4"/>
          <p:cNvGraphicFramePr>
            <a:graphicFrameLocks noChangeAspect="1"/>
          </p:cNvGraphicFramePr>
          <p:nvPr/>
        </p:nvGraphicFramePr>
        <p:xfrm>
          <a:off x="5905500" y="4000500"/>
          <a:ext cx="323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5" name="Equation" r:id="rId7" imgW="3238500" imgH="419100" progId="Equation.3">
                  <p:embed/>
                </p:oleObj>
              </mc:Choice>
              <mc:Fallback>
                <p:oleObj name="Equation" r:id="rId7" imgW="32385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4000500"/>
                        <a:ext cx="3238500" cy="4191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2" name="Object 5"/>
          <p:cNvGraphicFramePr>
            <a:graphicFrameLocks noChangeAspect="1"/>
          </p:cNvGraphicFramePr>
          <p:nvPr/>
        </p:nvGraphicFramePr>
        <p:xfrm>
          <a:off x="5753100" y="2247900"/>
          <a:ext cx="3390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6" name="Equation" r:id="rId9" imgW="3390900" imgH="571500" progId="Equation.3">
                  <p:embed/>
                </p:oleObj>
              </mc:Choice>
              <mc:Fallback>
                <p:oleObj name="Equation" r:id="rId9" imgW="3390900" imgH="571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2247900"/>
                        <a:ext cx="3390900" cy="5715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6"/>
          <p:cNvGraphicFramePr>
            <a:graphicFrameLocks noChangeAspect="1"/>
          </p:cNvGraphicFramePr>
          <p:nvPr/>
        </p:nvGraphicFramePr>
        <p:xfrm>
          <a:off x="6197600" y="3467100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7" name="Equation" r:id="rId11" imgW="2413000" imgH="419100" progId="Equation.3">
                  <p:embed/>
                </p:oleObj>
              </mc:Choice>
              <mc:Fallback>
                <p:oleObj name="Equation" r:id="rId11" imgW="24130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3467100"/>
                        <a:ext cx="24130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4" name="Object 7"/>
          <p:cNvGraphicFramePr>
            <a:graphicFrameLocks noChangeAspect="1"/>
          </p:cNvGraphicFramePr>
          <p:nvPr/>
        </p:nvGraphicFramePr>
        <p:xfrm>
          <a:off x="6400800" y="2933700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8" name="Equation" r:id="rId13" imgW="2019300" imgH="419100" progId="Equation.3">
                  <p:embed/>
                </p:oleObj>
              </mc:Choice>
              <mc:Fallback>
                <p:oleObj name="Equation" r:id="rId13" imgW="20193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933700"/>
                        <a:ext cx="20193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利用梯度下降法优化损失函数，迭代修改参数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2362200"/>
            <a:ext cx="7858919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用一个合适的损失函数来度量训练样本的输出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和真正输出之间的差别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，接着对这个损失函数进行优化求最小值，对应的一系列线性系数矩阵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"/>
              </a:rPr>
              <a:t>W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,偏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置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向量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"/>
              </a:rPr>
              <a:t>b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即为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要求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的最终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参数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Arial" panose="020B0604020202020204" pitchFamily="34" charset="0"/>
            </a:endParaRPr>
          </a:p>
          <a:p>
            <a:pPr lvl="0"/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在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神经网络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中，损失函数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最小值的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求解过程最常见的一般是通过梯度下降法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dirty="0"/>
              <a:t> Gradient Descent</a:t>
            </a:r>
            <a:r>
              <a:rPr lang="zh-CN" altLang="en-US" dirty="0"/>
              <a:t>，</a:t>
            </a:r>
            <a:r>
              <a:rPr lang="en-US" altLang="zh-CN" dirty="0"/>
              <a:t>GD 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一步步迭代完成，当然也可以是其他的迭代方法</a:t>
            </a:r>
          </a:p>
        </p:txBody>
      </p:sp>
    </p:spTree>
    <p:extLst>
      <p:ext uri="{BB962C8B-B14F-4D97-AF65-F5344CB8AC3E}">
        <p14:creationId xmlns:p14="http://schemas.microsoft.com/office/powerpoint/2010/main" val="3121550005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全连接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损失函数（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854014" y="1707357"/>
            <a:ext cx="7866656" cy="3702614"/>
          </a:xfrm>
          <a:prstGeom prst="rect">
            <a:avLst/>
          </a:prstGeom>
        </p:spPr>
        <p:txBody>
          <a:bodyPr>
            <a:normAutofit fontScale="92500"/>
          </a:bodyPr>
          <a:lstStyle>
            <a:lvl1pPr>
              <a:buSzPct val="100000"/>
              <a:buChar char="•"/>
            </a:lvl1pPr>
          </a:lstStyle>
          <a:p>
            <a:r>
              <a:rPr lang="zh-CN" altLang="en-US" dirty="0"/>
              <a:t>衡量预测结果（</a:t>
            </a:r>
            <a:r>
              <a:rPr lang="en-US" altLang="zh-CN" dirty="0"/>
              <a:t>prediction</a:t>
            </a:r>
            <a:r>
              <a:rPr lang="zh-CN" altLang="en-US" dirty="0"/>
              <a:t>）和实际结果（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，</a:t>
            </a:r>
            <a:r>
              <a:rPr lang="en-US" altLang="zh-CN" dirty="0"/>
              <a:t>target</a:t>
            </a:r>
            <a:r>
              <a:rPr lang="zh-CN" altLang="en-US" dirty="0"/>
              <a:t>）间的差异</a:t>
            </a:r>
            <a:endParaRPr lang="en-US" altLang="zh-CN" dirty="0"/>
          </a:p>
          <a:p>
            <a:r>
              <a:rPr lang="zh-CN" altLang="en-US" dirty="0"/>
              <a:t>网络训练的目标：使损失（</a:t>
            </a:r>
            <a:r>
              <a:rPr lang="en-US" altLang="zh-CN" dirty="0"/>
              <a:t>loss</a:t>
            </a:r>
            <a:r>
              <a:rPr lang="zh-CN" altLang="en-US" dirty="0"/>
              <a:t>）尽可能小</a:t>
            </a:r>
            <a:endParaRPr lang="en-US" altLang="zh-CN" dirty="0"/>
          </a:p>
          <a:p>
            <a:r>
              <a:rPr lang="zh-CN" altLang="en-US" dirty="0"/>
              <a:t>一个好的的损失函数的要求</a:t>
            </a:r>
            <a:endParaRPr lang="en-US" altLang="zh-CN" dirty="0"/>
          </a:p>
          <a:p>
            <a:pPr lvl="1"/>
            <a:r>
              <a:rPr lang="zh-CN" altLang="en-US" dirty="0"/>
              <a:t>预测结果越好，</a:t>
            </a:r>
            <a:r>
              <a:rPr lang="en-US" altLang="zh-CN" dirty="0"/>
              <a:t>loss</a:t>
            </a:r>
            <a:r>
              <a:rPr lang="zh-CN" altLang="en-US" dirty="0"/>
              <a:t>越小</a:t>
            </a:r>
            <a:endParaRPr lang="en-US" altLang="zh-CN" dirty="0"/>
          </a:p>
          <a:p>
            <a:pPr lvl="1"/>
            <a:r>
              <a:rPr lang="zh-CN" altLang="en-US" dirty="0"/>
              <a:t>考虑到数据的分布、难易程度等多个方面</a:t>
            </a:r>
            <a:r>
              <a:rPr lang="en-US" altLang="zh-CN" dirty="0"/>
              <a:t>--&gt;</a:t>
            </a:r>
            <a:r>
              <a:rPr lang="zh-CN" altLang="en-US" dirty="0"/>
              <a:t>例如交叉熵损失在极度不均衡数据上表现不佳</a:t>
            </a:r>
            <a:endParaRPr lang="en-US" altLang="zh-CN" dirty="0"/>
          </a:p>
          <a:p>
            <a:pPr lvl="1"/>
            <a:r>
              <a:rPr lang="en-US" altLang="zh-CN" dirty="0"/>
              <a:t>…………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B3EB6-E273-4707-8623-0B47C64CE7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67028"/>
      </p:ext>
    </p:extLst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全连接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损失函数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8723F9E-251B-474E-AB1A-154C5C6B1A0A}"/>
                  </a:ext>
                </a:extLst>
              </p:cNvPr>
              <p:cNvSpPr txBox="1"/>
              <p:nvPr/>
            </p:nvSpPr>
            <p:spPr>
              <a:xfrm>
                <a:off x="504826" y="3692007"/>
                <a:ext cx="4855688" cy="7562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1350" dirty="0">
                  <a:solidFill>
                    <a:srgbClr val="47494B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8723F9E-251B-474E-AB1A-154C5C6B1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6" y="3692007"/>
                <a:ext cx="4855688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1BF84B-E07A-9742-B6F3-D24BC843907C}"/>
                  </a:ext>
                </a:extLst>
              </p:cNvPr>
              <p:cNvSpPr txBox="1"/>
              <p:nvPr/>
            </p:nvSpPr>
            <p:spPr>
              <a:xfrm>
                <a:off x="5920997" y="3700369"/>
                <a:ext cx="1863972" cy="567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srgbClr val="47494B"/>
                          </a:solidFill>
                          <a:latin typeface="Cambria Math" panose="02040503050406030204" pitchFamily="18" charset="0"/>
                          <a:sym typeface="Calibri"/>
                        </a:rPr>
                        <m:t>MSE</m:t>
                      </m:r>
                      <m:r>
                        <a:rPr lang="en-US" altLang="zh-CN" sz="1350">
                          <a:solidFill>
                            <a:srgbClr val="47494B"/>
                          </a:solidFill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350" dirty="0">
                  <a:solidFill>
                    <a:srgbClr val="47494B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1BF84B-E07A-9742-B6F3-D24BC843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997" y="3700369"/>
                <a:ext cx="1863972" cy="56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9FB6404-5376-5F4B-BE3B-6D7CD6A2B2AB}"/>
              </a:ext>
            </a:extLst>
          </p:cNvPr>
          <p:cNvSpPr/>
          <p:nvPr/>
        </p:nvSpPr>
        <p:spPr>
          <a:xfrm>
            <a:off x="5791200" y="3246673"/>
            <a:ext cx="357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/>
              <a:t>均方误差（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squared</a:t>
            </a:r>
            <a:r>
              <a:rPr lang="zh-CN" altLang="en-US" sz="1800" dirty="0"/>
              <a:t> </a:t>
            </a:r>
            <a:r>
              <a:rPr lang="en-US" altLang="zh-CN" sz="1800" dirty="0"/>
              <a:t>error</a:t>
            </a:r>
            <a:r>
              <a:rPr lang="zh-CN" altLang="en-US" sz="1800" dirty="0"/>
              <a:t>）</a:t>
            </a:r>
            <a:endParaRPr lang="en-US" altLang="zh-CN" sz="1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9917F4-0559-6E4A-B8DD-330EB5587CFE}"/>
              </a:ext>
            </a:extLst>
          </p:cNvPr>
          <p:cNvSpPr/>
          <p:nvPr/>
        </p:nvSpPr>
        <p:spPr>
          <a:xfrm>
            <a:off x="504826" y="3246673"/>
            <a:ext cx="273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/>
              <a:t>交叉熵（</a:t>
            </a:r>
            <a:r>
              <a:rPr lang="en-US" altLang="zh-CN" sz="1800" dirty="0"/>
              <a:t>Cross</a:t>
            </a:r>
            <a:r>
              <a:rPr lang="zh-CN" altLang="en-US" sz="1800" dirty="0"/>
              <a:t> </a:t>
            </a:r>
            <a:r>
              <a:rPr lang="en-US" altLang="zh-CN" sz="1800" dirty="0"/>
              <a:t>entropy</a:t>
            </a:r>
            <a:r>
              <a:rPr lang="zh-CN" altLang="en-US" sz="1800" dirty="0"/>
              <a:t>）</a:t>
            </a:r>
            <a:endParaRPr lang="en-US" altLang="zh-CN" sz="1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722C40-0222-E64E-A5D0-C58D3B9C6C58}"/>
              </a:ext>
            </a:extLst>
          </p:cNvPr>
          <p:cNvSpPr/>
          <p:nvPr/>
        </p:nvSpPr>
        <p:spPr>
          <a:xfrm>
            <a:off x="5920997" y="4533796"/>
            <a:ext cx="292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/>
              <a:t>骰子系数损失（</a:t>
            </a:r>
            <a:r>
              <a:rPr lang="en-US" altLang="zh-CN" sz="1800" dirty="0"/>
              <a:t>Dice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r>
              <a:rPr lang="zh-CN" altLang="en-US" sz="1800" dirty="0"/>
              <a:t>）</a:t>
            </a:r>
            <a:endParaRPr lang="en-US" altLang="zh-CN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413162-4177-A94D-A680-583FEC8651CE}"/>
              </a:ext>
            </a:extLst>
          </p:cNvPr>
          <p:cNvSpPr/>
          <p:nvPr/>
        </p:nvSpPr>
        <p:spPr>
          <a:xfrm>
            <a:off x="504826" y="5035238"/>
            <a:ext cx="11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Focal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02FD1C-B30F-2A48-A0E1-CD62373B0E57}"/>
                  </a:ext>
                </a:extLst>
              </p:cNvPr>
              <p:cNvSpPr txBox="1"/>
              <p:nvPr/>
            </p:nvSpPr>
            <p:spPr>
              <a:xfrm>
                <a:off x="471370" y="5339767"/>
                <a:ext cx="6544997" cy="7562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i="1">
                          <a:latin typeface="Cambria Math" panose="02040503050406030204" pitchFamily="18" charset="0"/>
                        </a:rPr>
                        <m:t>FL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nary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zh-CN" altLang="en-US" sz="1350" dirty="0">
                  <a:solidFill>
                    <a:srgbClr val="47494B"/>
                  </a:solidFill>
                  <a:latin typeface="+mn-lt"/>
                  <a:sym typeface="Calibri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02FD1C-B30F-2A48-A0E1-CD62373B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70" y="5339767"/>
                <a:ext cx="6544997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645E1F-F094-5245-B7F4-24761F22CC3A}"/>
                  </a:ext>
                </a:extLst>
              </p:cNvPr>
              <p:cNvSpPr txBox="1"/>
              <p:nvPr/>
            </p:nvSpPr>
            <p:spPr>
              <a:xfrm>
                <a:off x="5920998" y="4889180"/>
                <a:ext cx="2290820" cy="5190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srgbClr val="47494B"/>
                          </a:solidFill>
                          <a:latin typeface="Cambria Math" panose="02040503050406030204" pitchFamily="18" charset="0"/>
                          <a:sym typeface="Calibri"/>
                        </a:rPr>
                        <m:t>DL</m:t>
                      </m:r>
                      <m:r>
                        <a:rPr lang="en-US" altLang="zh-CN" sz="1350">
                          <a:solidFill>
                            <a:srgbClr val="47494B"/>
                          </a:solidFill>
                          <a:latin typeface="Cambria Math" panose="02040503050406030204" pitchFamily="18" charset="0"/>
                          <a:sym typeface="Calibri"/>
                        </a:rPr>
                        <m:t>=1−</m:t>
                      </m:r>
                      <m:f>
                        <m:fPr>
                          <m:ctrlP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∙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350" i="1">
                                  <a:solidFill>
                                    <a:srgbClr val="47494B"/>
                                  </a:solidFill>
                                  <a:latin typeface="Cambria Math" panose="02040503050406030204" pitchFamily="18" charset="0"/>
                                  <a:sym typeface="Calibri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350" i="1">
                                      <a:solidFill>
                                        <a:srgbClr val="47494B"/>
                                      </a:solidFill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sz="1350" i="1">
                              <a:solidFill>
                                <a:srgbClr val="47494B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350" dirty="0">
                  <a:solidFill>
                    <a:srgbClr val="47494B"/>
                  </a:solidFill>
                  <a:sym typeface="Calibri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645E1F-F094-5245-B7F4-24761F22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998" y="4889180"/>
                <a:ext cx="2290820" cy="519053"/>
              </a:xfrm>
              <a:prstGeom prst="rect">
                <a:avLst/>
              </a:prstGeom>
              <a:blipFill>
                <a:blip r:embed="rId6"/>
                <a:stretch>
                  <a:fillRect l="-532" t="-71765" r="-11968" b="-1435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一层全连接">
                <a:extLst>
                  <a:ext uri="{FF2B5EF4-FFF2-40B4-BE49-F238E27FC236}">
                    <a16:creationId xmlns:a16="http://schemas.microsoft.com/office/drawing/2014/main" id="{DCAB6430-3ABF-AC4C-9F4E-B3A29862AD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4826" y="1242969"/>
                <a:ext cx="7800973" cy="1617686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>
                  <a:buSzPct val="100000"/>
                  <a:buChar char="•"/>
                </a:lvl1pPr>
              </a:lstStyle>
              <a:p>
                <a:pPr>
                  <a:lnSpc>
                    <a:spcPct val="160000"/>
                  </a:lnSpc>
                </a:pPr>
                <a:r>
                  <a:rPr lang="zh-CN" altLang="en-US" dirty="0"/>
                  <a:t>均以二分类为例</a:t>
                </a:r>
                <a:endParaRPr lang="en-US" altLang="zh-CN" dirty="0"/>
              </a:p>
              <a:p>
                <a:pPr lvl="1">
                  <a:lnSpc>
                    <a:spcPct val="160000"/>
                  </a:lnSpc>
                </a:pPr>
                <a:r>
                  <a:rPr lang="en-US" altLang="zh-CN" dirty="0"/>
                  <a:t>n</a:t>
                </a:r>
                <a:r>
                  <a:rPr lang="zh-CN" altLang="en-US" dirty="0"/>
                  <a:t>为样本个数</a:t>
                </a:r>
                <a:endParaRPr lang="en-US" altLang="zh-CN" dirty="0"/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ground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truth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prediction</a:t>
                </a:r>
                <a:r>
                  <a:rPr lang="zh-CN" altLang="en-US" dirty="0"/>
                  <a:t>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 1]</m:t>
                    </m:r>
                  </m:oMath>
                </a14:m>
                <a:r>
                  <a:rPr lang="zh-CN" altLang="en-US" dirty="0"/>
                  <a:t>（在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中，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取值可以为实数）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一层全连接">
                <a:extLst>
                  <a:ext uri="{FF2B5EF4-FFF2-40B4-BE49-F238E27FC236}">
                    <a16:creationId xmlns:a16="http://schemas.microsoft.com/office/drawing/2014/main" id="{DCAB6430-3ABF-AC4C-9F4E-B3A29862AD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826" y="1242969"/>
                <a:ext cx="7800973" cy="1617686"/>
              </a:xfrm>
              <a:prstGeom prst="rect">
                <a:avLst/>
              </a:prstGeom>
              <a:blipFill>
                <a:blip r:embed="rId7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01B6A4-401F-4AE5-B774-7F3AF1B78E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826486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全连接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最优化（</a:t>
            </a:r>
            <a:r>
              <a:rPr lang="en-US" altLang="zh-CN" dirty="0"/>
              <a:t>Optimize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8415870" cy="2895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>
              <a:buSzPct val="100000"/>
              <a:buChar char="•"/>
            </a:lvl1pPr>
          </a:lstStyle>
          <a:p>
            <a:pPr>
              <a:lnSpc>
                <a:spcPct val="170000"/>
              </a:lnSpc>
            </a:pPr>
            <a:r>
              <a:rPr lang="zh-CN" altLang="en-US" dirty="0"/>
              <a:t>有了损失函数，目标是找到合适的网络权重，使得（验证集</a:t>
            </a:r>
            <a:r>
              <a:rPr lang="en-US" altLang="zh-CN" dirty="0"/>
              <a:t>/</a:t>
            </a:r>
            <a:r>
              <a:rPr lang="zh-CN" altLang="en-US" dirty="0"/>
              <a:t>测试集）损失函数最小。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优化的难度：</a:t>
            </a:r>
            <a:endParaRPr lang="en-US" altLang="zh-CN" dirty="0"/>
          </a:p>
          <a:p>
            <a:pPr marL="457200" lvl="1" indent="0">
              <a:lnSpc>
                <a:spcPct val="170000"/>
              </a:lnSpc>
              <a:buNone/>
            </a:pPr>
            <a:r>
              <a:rPr lang="zh-CN" altLang="en-US" dirty="0">
                <a:sym typeface="Wingdings" pitchFamily="2" charset="2"/>
              </a:rPr>
              <a:t>（</a:t>
            </a:r>
            <a:r>
              <a:rPr lang="en-US" altLang="zh-CN" dirty="0">
                <a:sym typeface="Wingdings" pitchFamily="2" charset="2"/>
              </a:rPr>
              <a:t>1</a:t>
            </a:r>
            <a:r>
              <a:rPr lang="zh-CN" altLang="en-US" dirty="0">
                <a:sym typeface="Wingdings" pitchFamily="2" charset="2"/>
              </a:rPr>
              <a:t>）网络参数数量大都超过百万级，搜索的空间巨大</a:t>
            </a:r>
            <a:endParaRPr lang="en-US" altLang="zh-CN" dirty="0">
              <a:sym typeface="Wingdings" pitchFamily="2" charset="2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zh-CN" altLang="en-US" dirty="0">
                <a:sym typeface="Wingdings" pitchFamily="2" charset="2"/>
              </a:rPr>
              <a:t>（</a:t>
            </a:r>
            <a:r>
              <a:rPr lang="en-US" altLang="zh-CN" dirty="0">
                <a:sym typeface="Wingdings" pitchFamily="2" charset="2"/>
              </a:rPr>
              <a:t>2</a:t>
            </a:r>
            <a:r>
              <a:rPr lang="zh-CN" altLang="en-US" dirty="0">
                <a:sym typeface="Wingdings" pitchFamily="2" charset="2"/>
              </a:rPr>
              <a:t>）损失函数和参数的关系及其复杂</a:t>
            </a:r>
            <a:endParaRPr lang="en-US" altLang="zh-CN" dirty="0">
              <a:sym typeface="Wingdings" pitchFamily="2" charset="2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zh-CN" altLang="en-US" dirty="0">
                <a:sym typeface="Wingdings" pitchFamily="2" charset="2"/>
              </a:rPr>
              <a:t>（</a:t>
            </a:r>
            <a:r>
              <a:rPr lang="en-US" altLang="zh-CN" dirty="0">
                <a:sym typeface="Wingdings" pitchFamily="2" charset="2"/>
              </a:rPr>
              <a:t>3</a:t>
            </a:r>
            <a:r>
              <a:rPr lang="zh-CN" altLang="en-US" dirty="0">
                <a:sym typeface="Wingdings" pitchFamily="2" charset="2"/>
              </a:rPr>
              <a:t>）计算能力的限制，不可能一次考虑到所有的训练数据</a:t>
            </a:r>
            <a:endParaRPr lang="en-US" altLang="zh-CN" dirty="0">
              <a:sym typeface="Wingdings" pitchFamily="2" charset="2"/>
            </a:endParaRPr>
          </a:p>
          <a:p>
            <a:pPr marL="457200" lvl="1" indent="0">
              <a:lnSpc>
                <a:spcPct val="170000"/>
              </a:lnSpc>
              <a:buNone/>
            </a:pPr>
            <a:r>
              <a:rPr lang="zh-CN" altLang="en-US" dirty="0">
                <a:sym typeface="Wingdings" pitchFamily="2" charset="2"/>
              </a:rPr>
              <a:t>（</a:t>
            </a:r>
            <a:r>
              <a:rPr lang="en-US" altLang="zh-CN" dirty="0">
                <a:sym typeface="Wingdings" pitchFamily="2" charset="2"/>
              </a:rPr>
              <a:t>4</a:t>
            </a:r>
            <a:r>
              <a:rPr lang="zh-CN" altLang="en-US" dirty="0">
                <a:sym typeface="Wingdings" pitchFamily="2" charset="2"/>
              </a:rPr>
              <a:t>）由于过拟合的问题，即使在训练集上损失函数最小，在</a:t>
            </a:r>
            <a:r>
              <a:rPr lang="zh-CN" altLang="en-US" dirty="0"/>
              <a:t>验证集</a:t>
            </a:r>
            <a:r>
              <a:rPr lang="en-US" altLang="zh-CN" dirty="0"/>
              <a:t>/</a:t>
            </a:r>
            <a:r>
              <a:rPr lang="zh-CN" altLang="en-US" dirty="0"/>
              <a:t>测试集并不一定理想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F13BAC-4018-3647-8D71-F71A354C7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43" y="4467573"/>
            <a:ext cx="2316526" cy="2006568"/>
          </a:xfrm>
          <a:prstGeom prst="rect">
            <a:avLst/>
          </a:prstGeom>
        </p:spPr>
      </p:pic>
      <p:pic>
        <p:nvPicPr>
          <p:cNvPr id="7" name="图片 6" descr="图片包含 文字, 地图&#10;&#10;描述已自动生成">
            <a:extLst>
              <a:ext uri="{FF2B5EF4-FFF2-40B4-BE49-F238E27FC236}">
                <a16:creationId xmlns:a16="http://schemas.microsoft.com/office/drawing/2014/main" id="{313EF78E-A27C-614C-BB76-DC68743366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7" y="4464716"/>
            <a:ext cx="2683045" cy="201228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2C9179-47AE-4E96-915B-91842DE61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96468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100000"/>
              <a:buFontTx/>
              <a:buChar char="•"/>
            </a:pPr>
            <a:r>
              <a:rPr lang="zh-CN" altLang="en-US" dirty="0"/>
              <a:t>基本思想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对于每一个样本，进行一个网络权重的更新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更新的方向：“使</a:t>
            </a:r>
            <a:r>
              <a:rPr lang="en-US" altLang="zh-CN" dirty="0"/>
              <a:t>loss</a:t>
            </a:r>
            <a:r>
              <a:rPr lang="zh-CN" altLang="en-US" dirty="0"/>
              <a:t>下降最快的方向”</a:t>
            </a:r>
            <a:r>
              <a:rPr lang="en-US" altLang="zh-CN" dirty="0"/>
              <a:t>-&gt;</a:t>
            </a:r>
            <a:r>
              <a:rPr lang="zh-CN" altLang="en-US" dirty="0"/>
              <a:t>梯度的反方向</a:t>
            </a:r>
            <a:r>
              <a:rPr lang="en-US" altLang="zh-CN" dirty="0"/>
              <a:t>-&gt;loss</a:t>
            </a:r>
            <a:r>
              <a:rPr lang="zh-CN" altLang="en-US" dirty="0"/>
              <a:t>对权重求导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更新的步长：学习率</a:t>
            </a:r>
            <a:r>
              <a:rPr lang="en-US" altLang="zh-CN" dirty="0"/>
              <a:t>-&gt;</a:t>
            </a:r>
            <a:r>
              <a:rPr lang="zh-CN" altLang="en-US" dirty="0"/>
              <a:t>超参数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556969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" y="76200"/>
            <a:ext cx="8992131" cy="67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57263"/>
      </p:ext>
    </p:extLst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" y="76200"/>
            <a:ext cx="9067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7877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1"/>
            <a:ext cx="8991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63955"/>
      </p:ext>
    </p:extLst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梯度下降（</a:t>
            </a:r>
            <a:r>
              <a:rPr lang="en-US" altLang="zh-CN" dirty="0"/>
              <a:t>GD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sz="1200" dirty="0">
                <a:hlinkClick r:id="rId2"/>
              </a:rPr>
              <a:t>https://www.cnblogs.com/pinard/p/5970503.html</a:t>
            </a:r>
            <a:endParaRPr lang="zh-CN" altLang="en-US" sz="1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批量梯度下降法（</a:t>
            </a:r>
            <a:r>
              <a:rPr lang="en-US" altLang="zh-CN" sz="2000" dirty="0"/>
              <a:t>Batch Gradient Descent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r>
              <a:rPr lang="zh-CN" altLang="en-US" sz="2000" dirty="0"/>
              <a:t>随机梯度下降法（</a:t>
            </a:r>
            <a:r>
              <a:rPr lang="en-US" altLang="zh-CN" sz="2000" dirty="0"/>
              <a:t>Stochastic Gradient Descent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小批量梯度下降法（</a:t>
            </a:r>
            <a:r>
              <a:rPr lang="en-US" altLang="zh-CN" sz="2000" dirty="0"/>
              <a:t>Mini-batch Gradient Descent</a:t>
            </a:r>
            <a:r>
              <a:rPr lang="zh-CN" altLang="en-US" sz="2000" dirty="0"/>
              <a:t>）</a:t>
            </a:r>
            <a:endParaRPr lang="zh-CN" altLang="en-US" sz="24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28256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C416-4646-F242-B742-710F118A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偏置（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bias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9BA84-1984-F047-AB7E-39DF5100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5105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解决方法：</a:t>
            </a:r>
            <a:r>
              <a:rPr lang="zh-CN" altLang="en-US" sz="2000" dirty="0">
                <a:solidFill>
                  <a:srgbClr val="00CE9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阈值仍然固定为</a:t>
            </a:r>
            <a:r>
              <a:rPr lang="en-US" altLang="zh-CN" sz="2000" dirty="0">
                <a:solidFill>
                  <a:srgbClr val="00CE9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。增加一个额外的</a:t>
            </a:r>
            <a:r>
              <a:rPr lang="zh-CN" altLang="en-US" sz="2000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输入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，其值始终固定（通常设为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，但其实任何非零值都可以），</a:t>
            </a:r>
            <a:r>
              <a:rPr lang="zh-CN" altLang="en-US" sz="2000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其对应的权重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-US" altLang="zh-CN" sz="20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可调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因为这个额外输入的值始终是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，即使其他所有输入都是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，也仍然有一个固定的输入值在起作用。这样，权重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en-US" altLang="zh-CN" sz="20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的值会在训练过程中自动调整，使得神经元能在需要的时候被激活，或者不被激活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这个额外的输入与其权重的乘积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20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1*W</a:t>
            </a:r>
            <a:r>
              <a:rPr lang="en-US" altLang="zh-CN" sz="2000" baseline="-250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en-US" altLang="zh-CN" sz="2000" dirty="0">
                <a:solidFill>
                  <a:srgbClr val="0070C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被称为偏置（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bias</a:t>
            </a:r>
            <a:r>
              <a:rPr lang="zh-CN" altLang="en" sz="20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097E6-C03D-BA4D-A023-33F8CF76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48307-23AD-8C42-AC87-240BCB29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295900"/>
            <a:ext cx="4765221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9BC68-C1F7-4A44-8888-E67D56A209C6}"/>
              </a:ext>
            </a:extLst>
          </p:cNvPr>
          <p:cNvSpPr txBox="1"/>
          <p:nvPr/>
        </p:nvSpPr>
        <p:spPr>
          <a:xfrm>
            <a:off x="1752600" y="477891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</a:rPr>
              <a:t>  </a:t>
            </a:r>
            <a:r>
              <a:rPr kumimoji="1" lang="en-US" altLang="zh-CN" sz="1800" dirty="0">
                <a:solidFill>
                  <a:srgbClr val="FF0000"/>
                </a:solidFill>
              </a:rPr>
              <a:t>1</a:t>
            </a:r>
            <a:endParaRPr kumimoji="1" lang="zh-CN" altLang="en-US" sz="1800" dirty="0">
              <a:solidFill>
                <a:srgbClr val="FF0000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7684AAB-EA0A-A740-94D9-9AB1FDF5DB21}"/>
              </a:ext>
            </a:extLst>
          </p:cNvPr>
          <p:cNvCxnSpPr>
            <a:cxnSpLocks/>
          </p:cNvCxnSpPr>
          <p:nvPr/>
        </p:nvCxnSpPr>
        <p:spPr bwMode="auto">
          <a:xfrm>
            <a:off x="2209800" y="4984750"/>
            <a:ext cx="1143000" cy="806450"/>
          </a:xfrm>
          <a:prstGeom prst="straightConnector1">
            <a:avLst/>
          </a:prstGeom>
          <a:solidFill>
            <a:schemeClr val="accent1"/>
          </a:solidFill>
          <a:ln w="2095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D9AB2F8-25F1-D543-9AE7-9A3B147071F3}"/>
              </a:ext>
            </a:extLst>
          </p:cNvPr>
          <p:cNvSpPr txBox="1"/>
          <p:nvPr/>
        </p:nvSpPr>
        <p:spPr>
          <a:xfrm>
            <a:off x="2692398" y="5070302"/>
            <a:ext cx="77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F0000"/>
                </a:solidFill>
              </a:rPr>
              <a:t>W</a:t>
            </a:r>
            <a:r>
              <a:rPr kumimoji="1" lang="en-US" altLang="zh-CN" sz="1400" baseline="-25000" dirty="0">
                <a:solidFill>
                  <a:srgbClr val="FF0000"/>
                </a:solidFill>
              </a:rPr>
              <a:t>0</a:t>
            </a:r>
            <a:endParaRPr kumimoji="1" lang="zh-CN" altLang="en-US" sz="1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39519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梯度下降（</a:t>
            </a:r>
            <a:r>
              <a:rPr lang="en-US" altLang="zh-CN" dirty="0"/>
              <a:t>GD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hlinkClick r:id="rId2"/>
              </a:rPr>
              <a:t>https://www.cnblogs.com/pinard/p/5970503.html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批量梯度下降法（</a:t>
            </a:r>
            <a:r>
              <a:rPr lang="en-US" altLang="zh-CN" sz="2000" dirty="0"/>
              <a:t>Batch Gradient Descent</a:t>
            </a:r>
            <a:r>
              <a:rPr lang="zh-CN" altLang="en-US" sz="2000" dirty="0"/>
              <a:t>）：是梯度下降法最常用的形式，具体做法也就是在更新参数时使用所有的样本来进行更新。对应的更新公式是：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   由于有</a:t>
            </a:r>
            <a:r>
              <a:rPr lang="en-US" altLang="zh-CN" sz="2000" dirty="0"/>
              <a:t>m</a:t>
            </a:r>
            <a:r>
              <a:rPr lang="zh-CN" altLang="en-US" sz="2000" dirty="0"/>
              <a:t>个样本，这里求梯度的时候就用了所有</a:t>
            </a:r>
            <a:r>
              <a:rPr lang="en-US" altLang="zh-CN" sz="2000" dirty="0"/>
              <a:t>m</a:t>
            </a:r>
            <a:r>
              <a:rPr lang="zh-CN" altLang="en-US" sz="2000" dirty="0"/>
              <a:t>个样本的梯度数据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endParaRPr lang="zh-CN" altLang="en-US" sz="24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ED52C27-54F1-D347-8553-C9C4322BBE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CFB049-042E-AE42-8963-3045BBC03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60000"/>
          <a:stretch/>
        </p:blipFill>
        <p:spPr>
          <a:xfrm rot="5400000">
            <a:off x="3810000" y="1162050"/>
            <a:ext cx="121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6515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梯度下降（</a:t>
            </a:r>
            <a:r>
              <a:rPr lang="en-US" altLang="zh-CN" dirty="0"/>
              <a:t>GD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hlinkClick r:id="rId2"/>
              </a:rPr>
              <a:t>https://www.cnblogs.com/pinard/p/5970503.html</a:t>
            </a:r>
            <a:endParaRPr lang="en-US" altLang="zh-CN" sz="2000" dirty="0"/>
          </a:p>
          <a:p>
            <a:r>
              <a:rPr lang="zh-CN" altLang="en-US" sz="2000" dirty="0"/>
              <a:t>随机梯度下降法（</a:t>
            </a:r>
            <a:r>
              <a:rPr lang="en-US" altLang="zh-CN" sz="2000" dirty="0"/>
              <a:t>Stochastic Gradient Descent</a:t>
            </a:r>
            <a:r>
              <a:rPr lang="zh-CN" altLang="en-US" sz="2000" dirty="0"/>
              <a:t>）：其实和批量梯度下降法原理类似，区别在与求梯度时没有用所有的</a:t>
            </a:r>
            <a:r>
              <a:rPr lang="en-US" altLang="zh-CN" sz="2000" dirty="0"/>
              <a:t>m</a:t>
            </a:r>
            <a:r>
              <a:rPr lang="zh-CN" altLang="en-US" sz="2000" dirty="0"/>
              <a:t>个样本的数据，而是仅仅选取一个样本</a:t>
            </a:r>
            <a:r>
              <a:rPr lang="en-US" altLang="zh-CN" sz="2000" dirty="0"/>
              <a:t>j</a:t>
            </a:r>
            <a:r>
              <a:rPr lang="zh-CN" altLang="en-US" sz="2000" dirty="0"/>
              <a:t>来求梯度。对应的更新公式是：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r>
              <a:rPr lang="zh-CN" altLang="en-US" sz="2000" dirty="0"/>
              <a:t>随机梯度下降法和批量梯度下降法是两个极端，一个采用所有数据来梯度下降，一个用一个样本来梯度下降。自然各自的优缺点都非常突出。对于训练速度来说，随机梯度下降法由于每次仅仅采用一个样本来迭代，训练速度很快，而批量梯度下降法在样本量很大的时候，训练速度不能让人满意。对于准确度来说，随机梯度下降法仅仅用一个样本决定梯度方向，导致解很有可能不是最优。对于收敛速度来说，由于随机梯度下降法一次迭代一个样本，导致迭代方向变化很大，不能很快的收敛到局部最优解。</a:t>
            </a:r>
            <a:endParaRPr lang="en-US" altLang="zh-CN" sz="2000" dirty="0"/>
          </a:p>
          <a:p>
            <a:r>
              <a:rPr lang="zh-CN" altLang="en-US" sz="2000" dirty="0"/>
              <a:t>那么，有没有一个中庸的办法能够结合两种方法的优点呢？有！这就是小批量梯度下降法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zh-CN" altLang="en-US" sz="24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F6E316-491F-F34F-85B6-97452019F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5" r="44444"/>
          <a:stretch/>
        </p:blipFill>
        <p:spPr>
          <a:xfrm rot="5400000">
            <a:off x="4191000" y="704850"/>
            <a:ext cx="76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1966"/>
      </p:ext>
    </p:extLst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梯度下降（</a:t>
            </a:r>
            <a:r>
              <a:rPr lang="en-US" altLang="zh-CN" dirty="0"/>
              <a:t>GD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hlinkClick r:id="rId2"/>
              </a:rPr>
              <a:t>https://www.cnblogs.com/pinard/p/5970503.html</a:t>
            </a:r>
            <a:endParaRPr lang="en-US" altLang="zh-CN" sz="2000" dirty="0"/>
          </a:p>
          <a:p>
            <a:r>
              <a:rPr lang="zh-CN" altLang="en-US" sz="2000" dirty="0"/>
              <a:t>小批量梯度下降法（</a:t>
            </a:r>
            <a:r>
              <a:rPr lang="en-US" altLang="zh-CN" sz="2000" dirty="0"/>
              <a:t>Mini-batch Gradient Descent</a:t>
            </a:r>
            <a:r>
              <a:rPr lang="zh-CN" altLang="en-US" sz="2000" dirty="0"/>
              <a:t>）：小批量梯度下降法是批量梯度下降法和随机梯度下降法的折衷，也就是对于</a:t>
            </a:r>
            <a:r>
              <a:rPr lang="en-US" altLang="zh-CN" sz="2000" dirty="0"/>
              <a:t>m</a:t>
            </a:r>
            <a:r>
              <a:rPr lang="zh-CN" altLang="en-US" sz="2000" dirty="0"/>
              <a:t>个样本，我们采用</a:t>
            </a:r>
            <a:r>
              <a:rPr lang="en-US" altLang="zh-CN" sz="2000" dirty="0"/>
              <a:t>x</a:t>
            </a:r>
            <a:r>
              <a:rPr lang="zh-CN" altLang="en-US" sz="2000" dirty="0"/>
              <a:t>个样子来迭代，</a:t>
            </a:r>
            <a:r>
              <a:rPr lang="en-US" altLang="zh-CN" sz="2000" dirty="0"/>
              <a:t>1&lt;x&lt;m</a:t>
            </a:r>
            <a:r>
              <a:rPr lang="zh-CN" altLang="en-US" sz="2000" dirty="0"/>
              <a:t>。一般可以取</a:t>
            </a:r>
            <a:r>
              <a:rPr lang="en-US" altLang="zh-CN" sz="2000" dirty="0"/>
              <a:t>x=10</a:t>
            </a:r>
            <a:r>
              <a:rPr lang="zh-CN" altLang="en-US" sz="2000" dirty="0"/>
              <a:t>，当然根据样本的数据，可以调整这个</a:t>
            </a:r>
            <a:r>
              <a:rPr lang="en-US" altLang="zh-CN" sz="2000" dirty="0"/>
              <a:t>x</a:t>
            </a:r>
            <a:r>
              <a:rPr lang="zh-CN" altLang="en-US" sz="2000" dirty="0"/>
              <a:t>的值。对应的更新公式是：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endParaRPr lang="zh-CN" altLang="en-US" sz="24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9777A-F4EA-E24C-9CCB-934C10F7E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8" r="27777"/>
          <a:stretch/>
        </p:blipFill>
        <p:spPr>
          <a:xfrm rot="5400000">
            <a:off x="3676650" y="1200150"/>
            <a:ext cx="990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172"/>
      </p:ext>
    </p:extLst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简单导数计算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常用函数的导数和链式求导法则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B0E4B7-ACBD-C44F-A0C9-CC217960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4114800" cy="29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89089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Sigmod</a:t>
            </a:r>
            <a:r>
              <a:rPr lang="zh-CN" altLang="en-US" dirty="0"/>
              <a:t>激活函数的求导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4C9BCB-EEE5-5449-A42B-D8F29AE9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0914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3789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 bwMode="auto">
          <a:xfrm>
            <a:off x="101989" y="0"/>
            <a:ext cx="84026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l"/>
            <a:r>
              <a:rPr lang="zh-CN" altLang="en-US" kern="0" dirty="0"/>
              <a:t>后向传播</a:t>
            </a:r>
            <a:r>
              <a:rPr lang="zh-CN" altLang="en-US" dirty="0"/>
              <a:t>修改权值和偏置</a:t>
            </a:r>
            <a:endParaRPr lang="zh-CN" altLang="en-US" kern="0" dirty="0"/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5789543" y="127386"/>
          <a:ext cx="3390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5" name="Equation" r:id="rId3" imgW="3390900" imgH="571500" progId="Equation.3">
                  <p:embed/>
                </p:oleObj>
              </mc:Choice>
              <mc:Fallback>
                <p:oleObj name="Equation" r:id="rId3" imgW="3390900" imgH="571500" progId="Equation.3">
                  <p:embed/>
                  <p:pic>
                    <p:nvPicPr>
                      <p:cNvPr id="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9543" y="127386"/>
                        <a:ext cx="3390900" cy="5715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6437243" y="813186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6" name="Equation" r:id="rId5" imgW="2019300" imgH="419100" progId="Equation.3">
                  <p:embed/>
                </p:oleObj>
              </mc:Choice>
              <mc:Fallback>
                <p:oleObj name="Equation" r:id="rId5" imgW="2019300" imgH="41910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243" y="813186"/>
                        <a:ext cx="20193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4" descr="fig7_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4653844"/>
            <a:ext cx="4038600" cy="2209800"/>
          </a:xfrm>
          <a:prstGeom prst="rect">
            <a:avLst/>
          </a:prstGeom>
          <a:noFill/>
        </p:spPr>
      </p:pic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5867400" y="1813394"/>
          <a:ext cx="323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7" name="Equation" r:id="rId8" imgW="3238500" imgH="419100" progId="Equation.3">
                  <p:embed/>
                </p:oleObj>
              </mc:Choice>
              <mc:Fallback>
                <p:oleObj name="Equation" r:id="rId8" imgW="3238500" imgH="4191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813394"/>
                        <a:ext cx="3238500" cy="4191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6159500" y="1279994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8" name="Equation" r:id="rId10" imgW="2413000" imgH="419100" progId="Equation.3">
                  <p:embed/>
                </p:oleObj>
              </mc:Choice>
              <mc:Fallback>
                <p:oleObj name="Equation" r:id="rId10" imgW="2413000" imgH="41910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279994"/>
                        <a:ext cx="24130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C2D50043-CF74-E945-9965-2FDAD94BA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7" y="983508"/>
            <a:ext cx="2248145" cy="476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038340-18EA-A849-AA6E-081169CC61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" y="1833719"/>
            <a:ext cx="5490633" cy="282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6AFC5-3164-7545-A4EF-1306A24C0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" y="4964217"/>
            <a:ext cx="2935360" cy="4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5443"/>
      </p:ext>
    </p:extLst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715000" y="60794"/>
          <a:ext cx="3390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9" name="Equation" r:id="rId3" imgW="3390900" imgH="571500" progId="Equation.3">
                  <p:embed/>
                </p:oleObj>
              </mc:Choice>
              <mc:Fallback>
                <p:oleObj name="Equation" r:id="rId3" imgW="3390900" imgH="5715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60794"/>
                        <a:ext cx="3390900" cy="5715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362700" y="746594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0" name="Equation" r:id="rId5" imgW="2019300" imgH="419100" progId="Equation.3">
                  <p:embed/>
                </p:oleObj>
              </mc:Choice>
              <mc:Fallback>
                <p:oleObj name="Equation" r:id="rId5" imgW="2019300" imgH="4191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700" y="746594"/>
                        <a:ext cx="20193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C024B6BF-58A8-0A49-9994-FAC31F106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" y="1455088"/>
            <a:ext cx="6878310" cy="3996856"/>
          </a:xfrm>
          <a:prstGeom prst="rect">
            <a:avLst/>
          </a:prstGeom>
        </p:spPr>
      </p:pic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642409"/>
              </p:ext>
            </p:extLst>
          </p:nvPr>
        </p:nvGraphicFramePr>
        <p:xfrm>
          <a:off x="5867400" y="1813394"/>
          <a:ext cx="323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Equation" r:id="rId8" imgW="3238500" imgH="419100" progId="Equation.3">
                  <p:embed/>
                </p:oleObj>
              </mc:Choice>
              <mc:Fallback>
                <p:oleObj name="Equation" r:id="rId8" imgW="3238500" imgH="4191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813394"/>
                        <a:ext cx="3238500" cy="4191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94408"/>
              </p:ext>
            </p:extLst>
          </p:nvPr>
        </p:nvGraphicFramePr>
        <p:xfrm>
          <a:off x="6159500" y="1279994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2" name="Equation" r:id="rId10" imgW="2413000" imgH="419100" progId="Equation.3">
                  <p:embed/>
                </p:oleObj>
              </mc:Choice>
              <mc:Fallback>
                <p:oleObj name="Equation" r:id="rId10" imgW="2413000" imgH="4191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279994"/>
                        <a:ext cx="24130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4" descr="fig7_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4953000"/>
            <a:ext cx="32766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519804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715000" y="60794"/>
          <a:ext cx="33909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Equation" r:id="rId3" imgW="3390900" imgH="571500" progId="Equation.3">
                  <p:embed/>
                </p:oleObj>
              </mc:Choice>
              <mc:Fallback>
                <p:oleObj name="Equation" r:id="rId3" imgW="3390900" imgH="5715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60794"/>
                        <a:ext cx="3390900" cy="5715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6362700" y="746594"/>
          <a:ext cx="201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Equation" r:id="rId5" imgW="2019300" imgH="419100" progId="Equation.3">
                  <p:embed/>
                </p:oleObj>
              </mc:Choice>
              <mc:Fallback>
                <p:oleObj name="Equation" r:id="rId5" imgW="2019300" imgH="419100" progId="Equation.3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2700" y="746594"/>
                        <a:ext cx="20193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9F23DDD-0588-2B48-A6E3-E40EF3741F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4" y="1310806"/>
            <a:ext cx="6344356" cy="4556594"/>
          </a:xfrm>
          <a:prstGeom prst="rect">
            <a:avLst/>
          </a:prstGeom>
        </p:spPr>
      </p:pic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592811"/>
              </p:ext>
            </p:extLst>
          </p:nvPr>
        </p:nvGraphicFramePr>
        <p:xfrm>
          <a:off x="5867400" y="1813394"/>
          <a:ext cx="3238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Equation" r:id="rId8" imgW="3238500" imgH="419100" progId="Equation.3">
                  <p:embed/>
                </p:oleObj>
              </mc:Choice>
              <mc:Fallback>
                <p:oleObj name="Equation" r:id="rId8" imgW="3238500" imgH="4191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813394"/>
                        <a:ext cx="3238500" cy="4191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03005"/>
              </p:ext>
            </p:extLst>
          </p:nvPr>
        </p:nvGraphicFramePr>
        <p:xfrm>
          <a:off x="6159500" y="1279994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2" name="Equation" r:id="rId10" imgW="2413000" imgH="419100" progId="Equation.3">
                  <p:embed/>
                </p:oleObj>
              </mc:Choice>
              <mc:Fallback>
                <p:oleObj name="Equation" r:id="rId10" imgW="2413000" imgH="4191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279994"/>
                        <a:ext cx="2413000" cy="4191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4" descr="fig7_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4953000"/>
            <a:ext cx="32766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575648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5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EA8ED5-7C15-42DF-92D1-897B4779DA9D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4035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E8222C-44C9-4CEA-AAAF-20B76194E95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20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402638" cy="609600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Example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33400"/>
            <a:ext cx="9144000" cy="533400"/>
          </a:xfrm>
        </p:spPr>
        <p:txBody>
          <a:bodyPr/>
          <a:lstStyle/>
          <a:p>
            <a:pPr eaLnBrk="1" hangingPunct="1"/>
            <a:r>
              <a:rPr lang="zh-CN" altLang="en-US" sz="2400">
                <a:ea typeface="宋体" panose="02010600030101010101" pitchFamily="2" charset="-122"/>
              </a:rPr>
              <a:t>设学习率为</a:t>
            </a:r>
            <a:r>
              <a:rPr lang="en-US" altLang="zh-CN" sz="2400">
                <a:ea typeface="宋体" panose="02010600030101010101" pitchFamily="2" charset="-122"/>
              </a:rPr>
              <a:t>0.9</a:t>
            </a:r>
            <a:r>
              <a:rPr lang="zh-CN" altLang="en-US" sz="2400">
                <a:ea typeface="宋体" panose="02010600030101010101" pitchFamily="2" charset="-122"/>
              </a:rPr>
              <a:t>。训练样本</a:t>
            </a:r>
            <a:r>
              <a:rPr lang="en-US" altLang="zh-CN" sz="2400" i="1">
                <a:ea typeface="宋体" panose="02010600030101010101" pitchFamily="2" charset="-122"/>
              </a:rPr>
              <a:t>X</a:t>
            </a:r>
            <a:r>
              <a:rPr lang="en-US" altLang="zh-CN" sz="2400">
                <a:ea typeface="宋体" panose="02010600030101010101" pitchFamily="2" charset="-122"/>
              </a:rPr>
              <a:t> = {1,0,1}</a:t>
            </a:r>
            <a:r>
              <a:rPr lang="zh-CN" altLang="en-US" sz="2400">
                <a:ea typeface="宋体" panose="02010600030101010101" pitchFamily="2" charset="-122"/>
              </a:rPr>
              <a:t>    类标号为</a:t>
            </a:r>
            <a:r>
              <a:rPr lang="en-US" altLang="zh-CN" sz="2400">
                <a:ea typeface="宋体" panose="02010600030101010101" pitchFamily="2" charset="-122"/>
              </a:rPr>
              <a:t>1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44038" name="Picture 4" descr="fig7_1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5500" y="1571625"/>
            <a:ext cx="3276600" cy="2209800"/>
          </a:xfrm>
          <a:noFill/>
        </p:spPr>
      </p:pic>
      <p:graphicFrame>
        <p:nvGraphicFramePr>
          <p:cNvPr id="1868805" name="Group 5"/>
          <p:cNvGraphicFramePr>
            <a:graphicFrameLocks noGrp="1"/>
          </p:cNvGraphicFramePr>
          <p:nvPr>
            <p:ph sz="quarter" idx="3"/>
          </p:nvPr>
        </p:nvGraphicFramePr>
        <p:xfrm>
          <a:off x="152400" y="990600"/>
          <a:ext cx="8839200" cy="487440"/>
        </p:xfrm>
        <a:graphic>
          <a:graphicData uri="http://schemas.openxmlformats.org/drawingml/2006/table">
            <a:tbl>
              <a:tblPr/>
              <a:tblGrid>
                <a:gridCol w="60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34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43682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46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000" b="0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682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-0.5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-0.4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60" marB="4566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68852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57934"/>
              </p:ext>
            </p:extLst>
          </p:nvPr>
        </p:nvGraphicFramePr>
        <p:xfrm>
          <a:off x="152400" y="1524000"/>
          <a:ext cx="5562600" cy="1181100"/>
        </p:xfrm>
        <a:graphic>
          <a:graphicData uri="http://schemas.openxmlformats.org/drawingml/2006/table">
            <a:tbl>
              <a:tblPr/>
              <a:tblGrid>
                <a:gridCol w="523875">
                  <a:extLst>
                    <a:ext uri="{9D8B030D-6E8A-4147-A177-3AD203B41FA5}">
                      <a16:colId xmlns:a16="http://schemas.microsoft.com/office/drawing/2014/main" val="3578085213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833002459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1518860762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单元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净输入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Ij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Oj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657618"/>
                  </a:ext>
                </a:extLst>
              </a:tr>
              <a:tr h="8953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0.2+0-0.5-0.4 = -0.7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-0.3+0+0.2+0.2 = 0.1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(-0.3)(0.332)-(0.2)(0.525)+0.1 = -0.105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tabLst>
                          <a:tab pos="-63500" algn="l"/>
                        </a:tabLst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1/(1+e</a:t>
                      </a:r>
                      <a:r>
                        <a:rPr kumimoji="0" lang="en-US" altLang="zh-CN" sz="1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= 0.332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1/(1+e</a:t>
                      </a:r>
                      <a:r>
                        <a:rPr kumimoji="0" lang="en-US" altLang="zh-CN" sz="1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-0.1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= 0.525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1/(1+e</a:t>
                      </a:r>
                      <a:r>
                        <a:rPr kumimoji="0" lang="en-US" altLang="zh-CN" sz="1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0.105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= 0.474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028699"/>
                  </a:ext>
                </a:extLst>
              </a:tr>
            </a:tbl>
          </a:graphicData>
        </a:graphic>
      </p:graphicFrame>
      <p:graphicFrame>
        <p:nvGraphicFramePr>
          <p:cNvPr id="1868866" name="Group 66"/>
          <p:cNvGraphicFramePr>
            <a:graphicFrameLocks noGrp="1"/>
          </p:cNvGraphicFramePr>
          <p:nvPr/>
        </p:nvGraphicFramePr>
        <p:xfrm>
          <a:off x="228600" y="2743200"/>
          <a:ext cx="5562600" cy="104782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5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单元</a:t>
                      </a: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37" marB="4563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Err</a:t>
                      </a:r>
                      <a:r>
                        <a:rPr kumimoji="0" lang="en-US" altLang="zh-CN" sz="1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637" marB="4563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637" marB="4563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(0.474)(1-0.474)(1-0.474) = 0.1311</a:t>
                      </a: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(0.525)(1-0.525)(0.1311)(-0.2) = -0.0065</a:t>
                      </a: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(0.332)(1-0.332)(0.1311)(-0.3) = -0.02087</a:t>
                      </a:r>
                    </a:p>
                  </a:txBody>
                  <a:tcPr marT="45637" marB="4563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68877" name="Group 77"/>
          <p:cNvGraphicFramePr>
            <a:graphicFrameLocks noGrp="1"/>
          </p:cNvGraphicFramePr>
          <p:nvPr/>
        </p:nvGraphicFramePr>
        <p:xfrm>
          <a:off x="228600" y="3810000"/>
          <a:ext cx="5638800" cy="2951163"/>
        </p:xfrm>
        <a:graphic>
          <a:graphicData uri="http://schemas.openxmlformats.org/drawingml/2006/table">
            <a:tbl>
              <a:tblPr/>
              <a:tblGrid>
                <a:gridCol w="1376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权或偏差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1" marB="4573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zh-CN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新值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31" marB="4573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2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46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56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15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24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25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34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35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sym typeface="Symbol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sym typeface="Symbol" pitchFamily="18" charset="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</a:t>
                      </a:r>
                      <a:r>
                        <a:rPr kumimoji="0" lang="en-US" altLang="zh-CN" sz="12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  <a:endParaRPr kumimoji="0" lang="en-US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T="45731" marB="4573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-0.3 + (0.9)(0.1311)(0.332) = -0.261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-0.2 + (0.9)(0.1311)(0.525) = -0.138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 + (0.9)(-0.0087)(1) = 0.192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-0.3 + (0.9)(0.0065)(1) = -0.306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0.4 + (0.9)(-0.0087)(0) = 0.4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0.1+ (0.9)(-0.0065)(0) = 0.1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-0.5 + (0.9)(-0.0087)(1) = -0.508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0.2+ (0.9)(-0.0065)(1) = 0.194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0.1+(0.9)(0.1311) = 0.218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0.2+(0.9)(-0.0065) = 0.194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3500" algn="l"/>
                        </a:tabLst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-0.4+(0.9)(-0.0087) = -0.408</a:t>
                      </a:r>
                    </a:p>
                  </a:txBody>
                  <a:tcPr marT="45731" marB="4573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122" name="Object 88"/>
          <p:cNvGraphicFramePr>
            <a:graphicFrameLocks noChangeAspect="1"/>
          </p:cNvGraphicFramePr>
          <p:nvPr/>
        </p:nvGraphicFramePr>
        <p:xfrm>
          <a:off x="6096000" y="3929063"/>
          <a:ext cx="209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4" name="Equation" r:id="rId4" imgW="2095500" imgH="571500" progId="Equation.3">
                  <p:embed/>
                </p:oleObj>
              </mc:Choice>
              <mc:Fallback>
                <p:oleObj name="Equation" r:id="rId4" imgW="2095500" imgH="57150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929063"/>
                        <a:ext cx="2095500" cy="3810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3" name="Object 89"/>
          <p:cNvGraphicFramePr>
            <a:graphicFrameLocks noChangeAspect="1"/>
          </p:cNvGraphicFramePr>
          <p:nvPr/>
        </p:nvGraphicFramePr>
        <p:xfrm>
          <a:off x="6096000" y="4386263"/>
          <a:ext cx="160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5" name="Equation" r:id="rId6" imgW="1562100" imgH="774700" progId="Equation.3">
                  <p:embed/>
                </p:oleObj>
              </mc:Choice>
              <mc:Fallback>
                <p:oleObj name="Equation" r:id="rId6" imgW="1562100" imgH="77470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386263"/>
                        <a:ext cx="1600200" cy="5334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4" name="Object 90"/>
          <p:cNvGraphicFramePr>
            <a:graphicFrameLocks noChangeAspect="1"/>
          </p:cNvGraphicFramePr>
          <p:nvPr/>
        </p:nvGraphicFramePr>
        <p:xfrm>
          <a:off x="6096000" y="4995863"/>
          <a:ext cx="3009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6" name="Equation" r:id="rId8" imgW="3238500" imgH="419100" progId="Equation.3">
                  <p:embed/>
                </p:oleObj>
              </mc:Choice>
              <mc:Fallback>
                <p:oleObj name="Equation" r:id="rId8" imgW="3238500" imgH="41910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995863"/>
                        <a:ext cx="3009900" cy="3048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5" name="Object 91"/>
          <p:cNvGraphicFramePr>
            <a:graphicFrameLocks noChangeAspect="1"/>
          </p:cNvGraphicFramePr>
          <p:nvPr/>
        </p:nvGraphicFramePr>
        <p:xfrm>
          <a:off x="6096000" y="5376863"/>
          <a:ext cx="3048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7" name="Equation" r:id="rId10" imgW="3390900" imgH="571500" progId="Equation.3">
                  <p:embed/>
                </p:oleObj>
              </mc:Choice>
              <mc:Fallback>
                <p:oleObj name="Equation" r:id="rId10" imgW="3390900" imgH="57150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76863"/>
                        <a:ext cx="3048000" cy="381000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6" name="Object 92"/>
          <p:cNvGraphicFramePr>
            <a:graphicFrameLocks noChangeAspect="1"/>
          </p:cNvGraphicFramePr>
          <p:nvPr/>
        </p:nvGraphicFramePr>
        <p:xfrm>
          <a:off x="6096000" y="5834063"/>
          <a:ext cx="2362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8" name="Equation" r:id="rId12" imgW="2413000" imgH="419100" progId="Equation.3">
                  <p:embed/>
                </p:oleObj>
              </mc:Choice>
              <mc:Fallback>
                <p:oleObj name="Equation" r:id="rId12" imgW="2413000" imgH="41910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834063"/>
                        <a:ext cx="2362200" cy="38100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27" name="Object 93"/>
          <p:cNvGraphicFramePr>
            <a:graphicFrameLocks noChangeAspect="1"/>
          </p:cNvGraphicFramePr>
          <p:nvPr/>
        </p:nvGraphicFramePr>
        <p:xfrm>
          <a:off x="6096000" y="6291263"/>
          <a:ext cx="21336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9" name="公式" r:id="rId14" imgW="2019300" imgH="419100" progId="Equation.3">
                  <p:embed/>
                </p:oleObj>
              </mc:Choice>
              <mc:Fallback>
                <p:oleObj name="公式" r:id="rId14" imgW="2019300" imgH="41910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6291263"/>
                        <a:ext cx="2133600" cy="338137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anose="02010600030101010101" pitchFamily="2" charset="-122"/>
              </a:rPr>
              <a:t>人类视觉原理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059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8229600" cy="22098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深度学习的许多研究成果，离不开对大脑认知原理的研究，尤其是视觉原理的研究</a:t>
            </a: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060" name="内容占位符 3"/>
          <p:cNvSpPr>
            <a:spLocks noGrp="1"/>
          </p:cNvSpPr>
          <p:nvPr>
            <p:ph sz="quarter" idx="2"/>
          </p:nvPr>
        </p:nvSpPr>
        <p:spPr>
          <a:xfrm>
            <a:off x="304800" y="3124200"/>
            <a:ext cx="8382000" cy="3429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1981 </a:t>
            </a:r>
            <a:r>
              <a:rPr lang="zh-CN" altLang="en-US">
                <a:ea typeface="宋体" panose="02010600030101010101" pitchFamily="2" charset="-122"/>
              </a:rPr>
              <a:t>年的诺贝尔医学奖，颁发给了 </a:t>
            </a:r>
            <a:r>
              <a:rPr lang="en-US" altLang="zh-CN">
                <a:ea typeface="宋体" panose="02010600030101010101" pitchFamily="2" charset="-122"/>
              </a:rPr>
              <a:t>David Hubel</a:t>
            </a:r>
            <a:r>
              <a:rPr lang="zh-CN" altLang="en-US">
                <a:ea typeface="宋体" panose="02010600030101010101" pitchFamily="2" charset="-122"/>
              </a:rPr>
              <a:t>（出生于加拿大的美国神经生物学家） 和</a:t>
            </a:r>
            <a:r>
              <a:rPr lang="en-US" altLang="zh-CN">
                <a:ea typeface="宋体" panose="02010600030101010101" pitchFamily="2" charset="-122"/>
              </a:rPr>
              <a:t>Torsten Wiesel</a:t>
            </a:r>
            <a:r>
              <a:rPr lang="zh-CN" altLang="en-US">
                <a:ea typeface="宋体" panose="02010600030101010101" pitchFamily="2" charset="-122"/>
              </a:rPr>
              <a:t>，以及 </a:t>
            </a:r>
            <a:r>
              <a:rPr lang="en-US" altLang="zh-CN">
                <a:ea typeface="宋体" panose="02010600030101010101" pitchFamily="2" charset="-122"/>
              </a:rPr>
              <a:t>Roger Sperry</a:t>
            </a:r>
            <a:r>
              <a:rPr lang="zh-CN" altLang="en-US">
                <a:ea typeface="宋体" panose="02010600030101010101" pitchFamily="2" charset="-122"/>
              </a:rPr>
              <a:t>。前两位的主要贡献，是“发现了视觉系统的信息处理”，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可视皮层是分级的</a:t>
            </a:r>
            <a:r>
              <a:rPr lang="zh-CN" altLang="en-US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45061" name="日期占位符 5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523C26-89D7-4960-B469-4F34FD2FB51C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5062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876F7B-BA8D-461A-AB94-735DD19CF3EF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465B6-F159-424F-A71D-0E0DA45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感知机（</a:t>
            </a:r>
            <a:r>
              <a:rPr lang="en" altLang="zh-CN" dirty="0">
                <a:solidFill>
                  <a:srgbClr val="FF0000"/>
                </a:solidFill>
              </a:rPr>
              <a:t>Perceptron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714707-01E5-5940-BD10-D12BF161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E2190B0-D776-A344-866C-B318A1514289}"/>
              </a:ext>
            </a:extLst>
          </p:cNvPr>
          <p:cNvGrpSpPr/>
          <p:nvPr/>
        </p:nvGrpSpPr>
        <p:grpSpPr>
          <a:xfrm>
            <a:off x="5791200" y="1676400"/>
            <a:ext cx="3107267" cy="2209800"/>
            <a:chOff x="5791200" y="1676400"/>
            <a:chExt cx="3107267" cy="22098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7E5E13-BCEE-EC4E-9C17-1BEB2FDD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200" y="1676400"/>
              <a:ext cx="3107267" cy="22098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5CB49FD-1E08-CC4F-9DF1-A966D587F551}"/>
                </a:ext>
              </a:extLst>
            </p:cNvPr>
            <p:cNvSpPr txBox="1"/>
            <p:nvPr/>
          </p:nvSpPr>
          <p:spPr>
            <a:xfrm>
              <a:off x="6705600" y="1676400"/>
              <a:ext cx="276551" cy="2960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02B62E3-065E-AD47-80DD-EAAADF1CE1D0}"/>
              </a:ext>
            </a:extLst>
          </p:cNvPr>
          <p:cNvSpPr txBox="1">
            <a:spLocks/>
          </p:cNvSpPr>
          <p:nvPr/>
        </p:nvSpPr>
        <p:spPr bwMode="auto">
          <a:xfrm>
            <a:off x="838200" y="1524000"/>
            <a:ext cx="4800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感知机</a:t>
            </a:r>
            <a:r>
              <a:rPr lang="zh-CN" altLang="en-US" sz="1400" dirty="0"/>
              <a:t>是由一组</a:t>
            </a:r>
            <a:r>
              <a:rPr lang="zh-CN" altLang="en-US" sz="1400" b="1" dirty="0">
                <a:solidFill>
                  <a:srgbClr val="0070C0"/>
                </a:solidFill>
              </a:rPr>
              <a:t>神经元</a:t>
            </a:r>
            <a:r>
              <a:rPr lang="zh-CN" altLang="en-US" sz="1400" dirty="0"/>
              <a:t>组成的集合，加上一些输入节点和将输入连接到神经元的权重，如右图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图的左侧用</a:t>
            </a:r>
            <a:r>
              <a:rPr lang="zh-CN" altLang="en-US" sz="1400" dirty="0">
                <a:solidFill>
                  <a:srgbClr val="0070C0"/>
                </a:solidFill>
              </a:rPr>
              <a:t>浅灰色</a:t>
            </a:r>
            <a:r>
              <a:rPr lang="zh-CN" altLang="en-US" sz="1400" dirty="0"/>
              <a:t>阴影表示的是</a:t>
            </a:r>
            <a:r>
              <a:rPr lang="zh-CN" altLang="en-US" sz="1400" b="1" dirty="0">
                <a:solidFill>
                  <a:srgbClr val="FF0000"/>
                </a:solidFill>
              </a:rPr>
              <a:t>输入节点</a:t>
            </a:r>
            <a:r>
              <a:rPr lang="zh-CN" altLang="en-US" sz="1400" dirty="0"/>
              <a:t>。这些</a:t>
            </a:r>
            <a:r>
              <a:rPr lang="zh-CN" altLang="en-US" sz="1400" dirty="0">
                <a:solidFill>
                  <a:srgbClr val="FF0000"/>
                </a:solidFill>
              </a:rPr>
              <a:t>并不是神经元</a:t>
            </a:r>
            <a:r>
              <a:rPr lang="zh-CN" altLang="en-US" sz="1400" dirty="0"/>
              <a:t>，而只是用来直观表示网络是如何接收输入数值的，以及输入值有多少个（也就是输入向量的</a:t>
            </a:r>
            <a:r>
              <a:rPr lang="zh-CN" altLang="en-US" sz="1400" b="1" dirty="0"/>
              <a:t>维度</a:t>
            </a:r>
            <a:r>
              <a:rPr lang="zh-CN" altLang="en-US" sz="1400" dirty="0"/>
              <a:t>或元素个数）。这些输入节点几乎总是画成圆形，看起来像神经元一样，容易让人混淆，这里用不同的颜色以示区分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图的右侧是神经元，可以看到它们的</a:t>
            </a:r>
            <a:r>
              <a:rPr lang="zh-CN" altLang="en-US" sz="1400" b="1" dirty="0"/>
              <a:t>加法部分</a:t>
            </a:r>
            <a:r>
              <a:rPr lang="zh-CN" altLang="en-US" sz="1400" dirty="0"/>
              <a:t>（用一个圆圈表示）以及</a:t>
            </a:r>
            <a:r>
              <a:rPr lang="zh-CN" altLang="en-US" sz="1400" b="1" dirty="0"/>
              <a:t>阈值判断部分</a:t>
            </a:r>
            <a:r>
              <a:rPr lang="zh-CN" altLang="en-US" sz="1400" dirty="0"/>
              <a:t>。不过在实际使用中，通常不会把阈值器单独画出。只需要记住它是神经元的一部分就可以了</a:t>
            </a:r>
          </a:p>
          <a:p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60404605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CNN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3733800" cy="5105400"/>
          </a:xfrm>
        </p:spPr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人类的视觉原理如下：从原始信号摄入开始（瞳孔摄入像素 </a:t>
            </a:r>
            <a:r>
              <a:rPr lang="en-US" altLang="zh-CN" sz="2400">
                <a:ea typeface="宋体" panose="02010600030101010101" pitchFamily="2" charset="-122"/>
              </a:rPr>
              <a:t>Pixels</a:t>
            </a:r>
            <a:r>
              <a:rPr lang="zh-CN" altLang="en-US" sz="2400">
                <a:ea typeface="宋体" panose="02010600030101010101" pitchFamily="2" charset="-122"/>
              </a:rPr>
              <a:t>），接着做初步处理（大脑皮层某些细胞发现边缘和方向），然后抽象（大脑判定，眼前的物体的形状，是圆形的），然后进一步抽象（大脑进一步判定该物体是只气球）。</a:t>
            </a:r>
            <a:endParaRPr lang="en-US" altLang="zh-CN" sz="2400">
              <a:ea typeface="宋体" panose="02010600030101010101" pitchFamily="2" charset="-122"/>
            </a:endParaRPr>
          </a:p>
          <a:p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4608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AED954-A11E-4538-9836-A46981D9F261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608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78727E-E812-4CDC-9F77-7FF7D8E4DAC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200"/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600200"/>
            <a:ext cx="435768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304800" y="228600"/>
            <a:ext cx="8458200" cy="6248400"/>
          </a:xfrm>
        </p:spPr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对于不同的物体，人类视觉也是通过这样逐层分级，来进行认知的：</a:t>
            </a:r>
            <a:endParaRPr lang="en-US" altLang="zh-CN" sz="2400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可以看到，在最底层特征基本上是类似的，就是各种边缘，越往上，越能提取出此类物体的一些特征（轮子、眼睛、躯干等），到最上层，不同的高级特征最终组合成相应的图像，从而能够让人类准确的区分不同的物体。</a:t>
            </a:r>
          </a:p>
          <a:p>
            <a:r>
              <a:rPr lang="zh-CN" altLang="en-US">
                <a:ea typeface="宋体" panose="02010600030101010101" pitchFamily="2" charset="-122"/>
              </a:rPr>
              <a:t> 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107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743E76-1A11-4594-B723-27ECD0BCDEEA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710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E527F-BE89-4646-92FE-568A68788106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200"/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68580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CNN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可以很自然的想到：可以不可以模仿人类大脑的这个特点，构造多层的神经网络，较低层的识别初级的图像特征，若干底层特征组成更上一层特征，最终通过多个层级的组合，最终在顶层做出分类呢？答案是肯定的，这也是许多深度学习算法（包括</a:t>
            </a:r>
            <a:r>
              <a:rPr lang="en-US" altLang="zh-CN">
                <a:ea typeface="宋体" panose="02010600030101010101" pitchFamily="2" charset="-122"/>
              </a:rPr>
              <a:t>CNN</a:t>
            </a:r>
            <a:r>
              <a:rPr lang="zh-CN" altLang="en-US">
                <a:ea typeface="宋体" panose="02010600030101010101" pitchFamily="2" charset="-122"/>
              </a:rPr>
              <a:t>）的灵感来源。</a:t>
            </a:r>
          </a:p>
        </p:txBody>
      </p:sp>
      <p:sp>
        <p:nvSpPr>
          <p:cNvPr id="4813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01D70F-B5BF-42A9-B52C-0CFCBEBC0B6F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4813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01E140-E0F2-40A1-8C0B-DBF889E28D10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What</a:t>
            </a:r>
            <a:r>
              <a:rPr kumimoji="1" lang="zh-CN" altLang="en-US">
                <a:ea typeface="宋体" panose="02010600030101010101" pitchFamily="2" charset="-122"/>
              </a:rPr>
              <a:t> </a:t>
            </a:r>
            <a:r>
              <a:rPr kumimoji="1" lang="en-US" altLang="zh-CN">
                <a:ea typeface="宋体" panose="02010600030101010101" pitchFamily="2" charset="-122"/>
              </a:rPr>
              <a:t>is</a:t>
            </a:r>
            <a:r>
              <a:rPr kumimoji="1" lang="zh-CN" altLang="en-US">
                <a:ea typeface="宋体" panose="02010600030101010101" pitchFamily="2" charset="-122"/>
              </a:rPr>
              <a:t> </a:t>
            </a:r>
            <a:r>
              <a:rPr kumimoji="1" lang="en-US" altLang="zh-CN">
                <a:ea typeface="宋体" panose="02010600030101010101" pitchFamily="2" charset="-122"/>
              </a:rPr>
              <a:t>CNN?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9155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CNN is a specialized kind of neural network for processing data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that has a known, grid-like topology.</a:t>
            </a:r>
          </a:p>
          <a:p>
            <a:r>
              <a:rPr lang="en-US" altLang="zh-CN">
                <a:ea typeface="宋体" panose="02010600030101010101" pitchFamily="2" charset="-122"/>
              </a:rPr>
              <a:t>CNN is usually used to process 1D time-series and 2D image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data.</a:t>
            </a:r>
          </a:p>
          <a:p>
            <a:r>
              <a:rPr lang="en-US" altLang="zh-CN">
                <a:ea typeface="宋体" panose="02010600030101010101" pitchFamily="2" charset="-122"/>
              </a:rPr>
              <a:t>CNN is the first really successful deep network!</a:t>
            </a:r>
          </a:p>
          <a:p>
            <a:r>
              <a:rPr lang="en-US" altLang="zh-CN">
                <a:ea typeface="宋体" panose="02010600030101010101" pitchFamily="2" charset="-122"/>
              </a:rPr>
              <a:t>CNN is simply a neural network that replaces general matrix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multiplication with convolution.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CNN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卷积神经网络是一种多层神经网络，擅长处理图像特别是大图像的相关机器学习问题。</a:t>
            </a:r>
          </a:p>
          <a:p>
            <a:r>
              <a:rPr lang="zh-CN" altLang="en-US">
                <a:ea typeface="宋体" panose="02010600030101010101" pitchFamily="2" charset="-122"/>
              </a:rPr>
              <a:t>卷积网络通过一系列方法，成功将数据量庞大的图像识别问题不断降维，最终使其能够被训练。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CNN</a:t>
            </a:r>
            <a:r>
              <a:rPr lang="zh-CN" altLang="en-US">
                <a:ea typeface="宋体" panose="02010600030101010101" pitchFamily="2" charset="-122"/>
              </a:rPr>
              <a:t>最早由</a:t>
            </a:r>
            <a:r>
              <a:rPr lang="en-US" altLang="zh-CN">
                <a:ea typeface="宋体" panose="02010600030101010101" pitchFamily="2" charset="-122"/>
              </a:rPr>
              <a:t>Yann LeCun</a:t>
            </a:r>
            <a:r>
              <a:rPr lang="zh-CN" altLang="en-US">
                <a:ea typeface="宋体" panose="02010600030101010101" pitchFamily="2" charset="-122"/>
              </a:rPr>
              <a:t>提出并应用在手写字体识别上。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93F359-B3A6-45DD-A0B6-265829A669BE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018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3A84FA-8954-4116-8495-F3117B82AC4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xfrm>
            <a:off x="304800" y="304800"/>
            <a:ext cx="8458200" cy="61722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LeCun</a:t>
            </a:r>
            <a:r>
              <a:rPr lang="zh-CN" altLang="en-US">
                <a:ea typeface="宋体" panose="02010600030101010101" pitchFamily="2" charset="-122"/>
              </a:rPr>
              <a:t>提出的网络称为</a:t>
            </a:r>
            <a:r>
              <a:rPr lang="en-US" altLang="zh-CN">
                <a:ea typeface="宋体" panose="02010600030101010101" pitchFamily="2" charset="-122"/>
              </a:rPr>
              <a:t>LeNet</a:t>
            </a:r>
            <a:r>
              <a:rPr lang="zh-CN" altLang="en-US">
                <a:ea typeface="宋体" panose="02010600030101010101" pitchFamily="2" charset="-122"/>
              </a:rPr>
              <a:t>，其网络结构如下：</a:t>
            </a:r>
          </a:p>
        </p:txBody>
      </p:sp>
      <p:sp>
        <p:nvSpPr>
          <p:cNvPr id="51203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B0E5F1-3AC5-47B3-8E38-D5A834F317D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120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0CD57E-D01E-4E03-A06D-CB49D9AC3A35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200"/>
          </a:p>
        </p:txBody>
      </p:sp>
      <p:pic>
        <p:nvPicPr>
          <p:cNvPr id="5120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822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这是一个最典型的卷积网络，由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卷积层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池化层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全连接层</a:t>
            </a:r>
            <a:r>
              <a:rPr lang="zh-CN" altLang="en-US">
                <a:ea typeface="宋体" panose="02010600030101010101" pitchFamily="2" charset="-122"/>
              </a:rPr>
              <a:t>组成。其中卷积层与池化层配合，组成多个</a:t>
            </a: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卷积组</a:t>
            </a:r>
            <a:r>
              <a:rPr lang="zh-CN" altLang="en-US">
                <a:ea typeface="宋体" panose="02010600030101010101" pitchFamily="2" charset="-122"/>
              </a:rPr>
              <a:t>，逐层提取特征，最终通过若干个全连接层完成分类。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CNN</a:t>
            </a:r>
            <a:r>
              <a:rPr lang="zh-CN" altLang="en-US">
                <a:ea typeface="宋体" panose="02010600030101010101" pitchFamily="2" charset="-122"/>
              </a:rPr>
              <a:t>通过卷积来模拟特征区分，并且通过卷积的权值共享及池化，来降低网络参数的数量级，最后通过传统神经网络完成分类等任务。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2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3EF729-9C20-4873-9A9D-C60BB59D75AF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222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65B367-0C72-425C-8545-9B9C594A8AE8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为什么要降低参数量级？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4114800" cy="51054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如果使用传统神经网络方式，对一张图片进行分类，那么，把图片的每个像素都连接到隐藏层节点上，对于一张</a:t>
            </a:r>
            <a:r>
              <a:rPr lang="en-US" altLang="zh-CN">
                <a:ea typeface="宋体" panose="02010600030101010101" pitchFamily="2" charset="-122"/>
              </a:rPr>
              <a:t>1000x1000</a:t>
            </a:r>
            <a:r>
              <a:rPr lang="zh-CN" altLang="en-US">
                <a:ea typeface="宋体" panose="02010600030101010101" pitchFamily="2" charset="-122"/>
              </a:rPr>
              <a:t>像素的图片，如果有</a:t>
            </a:r>
            <a:r>
              <a:rPr lang="en-US" altLang="zh-CN">
                <a:ea typeface="宋体" panose="02010600030101010101" pitchFamily="2" charset="-122"/>
              </a:rPr>
              <a:t>1M</a:t>
            </a:r>
            <a:r>
              <a:rPr lang="zh-CN" altLang="en-US">
                <a:ea typeface="宋体" panose="02010600030101010101" pitchFamily="2" charset="-122"/>
              </a:rPr>
              <a:t>隐藏层单元，一共有</a:t>
            </a:r>
            <a:r>
              <a:rPr lang="en-US" altLang="zh-CN">
                <a:ea typeface="宋体" panose="02010600030101010101" pitchFamily="2" charset="-122"/>
              </a:rPr>
              <a:t>10^12</a:t>
            </a:r>
            <a:r>
              <a:rPr lang="zh-CN" altLang="en-US">
                <a:ea typeface="宋体" panose="02010600030101010101" pitchFamily="2" charset="-122"/>
              </a:rPr>
              <a:t>个参数，这显然是不能接受的。</a:t>
            </a:r>
          </a:p>
        </p:txBody>
      </p:sp>
      <p:sp>
        <p:nvSpPr>
          <p:cNvPr id="5325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EF0FD9-991B-4518-9814-5D6185F8BC67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325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54A16A-FAF1-467C-A428-9919586A2CBB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200"/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19200"/>
            <a:ext cx="4495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CNN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xfrm>
            <a:off x="0" y="1371600"/>
            <a:ext cx="5105400" cy="5105400"/>
          </a:xfrm>
        </p:spPr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但是在</a:t>
            </a:r>
            <a:r>
              <a:rPr lang="en-US" altLang="zh-CN" sz="2400">
                <a:ea typeface="宋体" panose="02010600030101010101" pitchFamily="2" charset="-122"/>
              </a:rPr>
              <a:t>CNN</a:t>
            </a:r>
            <a:r>
              <a:rPr lang="zh-CN" altLang="en-US" sz="2400">
                <a:ea typeface="宋体" panose="02010600030101010101" pitchFamily="2" charset="-122"/>
              </a:rPr>
              <a:t>里，可以大大减少参数个数，基于以下两个假设：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1</a:t>
            </a:r>
            <a:r>
              <a:rPr lang="zh-CN" altLang="en-US" sz="2400">
                <a:ea typeface="宋体" panose="02010600030101010101" pitchFamily="2" charset="-122"/>
              </a:rPr>
              <a:t>）最底层特征都是局部性的，也就是说，用</a:t>
            </a:r>
            <a:r>
              <a:rPr lang="en-US" altLang="zh-CN" sz="2400">
                <a:ea typeface="宋体" panose="02010600030101010101" pitchFamily="2" charset="-122"/>
              </a:rPr>
              <a:t>10x10</a:t>
            </a:r>
            <a:r>
              <a:rPr lang="zh-CN" altLang="en-US" sz="2400">
                <a:ea typeface="宋体" panose="02010600030101010101" pitchFamily="2" charset="-122"/>
              </a:rPr>
              <a:t>这样大小的过滤器就能表示边缘等底层特征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2</a:t>
            </a:r>
            <a:r>
              <a:rPr lang="zh-CN" altLang="en-US" sz="2400">
                <a:ea typeface="宋体" panose="02010600030101010101" pitchFamily="2" charset="-122"/>
              </a:rPr>
              <a:t>）图像上不同小片段，以及不同图像上的小片段的特征是类似的，也就是说，能用同样的一组分类器来描述各种各样不同的图像</a:t>
            </a:r>
          </a:p>
          <a:p>
            <a:r>
              <a:rPr lang="zh-CN" altLang="en-US" sz="2400">
                <a:ea typeface="宋体" panose="02010600030101010101" pitchFamily="2" charset="-122"/>
              </a:rPr>
              <a:t>基于以上两个假设，就能把第一层网络结构简化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用</a:t>
            </a:r>
            <a:r>
              <a:rPr lang="en-US" altLang="zh-CN" sz="2400">
                <a:ea typeface="宋体" panose="02010600030101010101" pitchFamily="2" charset="-122"/>
              </a:rPr>
              <a:t>100</a:t>
            </a:r>
            <a:r>
              <a:rPr lang="zh-CN" altLang="en-US" sz="2400">
                <a:ea typeface="宋体" panose="02010600030101010101" pitchFamily="2" charset="-122"/>
              </a:rPr>
              <a:t>个</a:t>
            </a:r>
            <a:r>
              <a:rPr lang="en-US" altLang="zh-CN" sz="2400">
                <a:ea typeface="宋体" panose="02010600030101010101" pitchFamily="2" charset="-122"/>
              </a:rPr>
              <a:t>10x10</a:t>
            </a:r>
            <a:r>
              <a:rPr lang="zh-CN" altLang="en-US" sz="2400">
                <a:ea typeface="宋体" panose="02010600030101010101" pitchFamily="2" charset="-122"/>
              </a:rPr>
              <a:t>的小过滤器，就能够描述整幅图片上的底层特征。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AC7B58-8BA8-4920-B3C0-99030528DD5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427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9BB784-8A6E-4490-B175-963F086EEBE7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CN" sz="1200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1524000"/>
            <a:ext cx="40290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An Example of 2-D Convolution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pic>
        <p:nvPicPr>
          <p:cNvPr id="5529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1292225"/>
            <a:ext cx="5497512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61EF8-3E2C-2B41-B6CB-D46FC223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8F46D-1CE5-3341-BCF7-321FBB2DC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4724400" cy="5105400"/>
          </a:xfrm>
        </p:spPr>
        <p:txBody>
          <a:bodyPr/>
          <a:lstStyle/>
          <a:p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前面提到的激活函数是阈值激活函数。其问题是：不连续，有突变，无法求导（无法求梯度）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可以使用一种看起来像阈值函数、但可导的激活函数来替代（如果眯着眼看阈值函数的图像，会发现它看起来有点像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形曲线）。这种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形曲线在数学上确实是有对应的表达形式，叫做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型函数（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sigmoid functions</a:t>
            </a:r>
            <a:r>
              <a:rPr lang="zh-CN" altLang="en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。这类函数中最常用的形式如右图（其中</a:t>
            </a:r>
            <a:r>
              <a:rPr lang="el-GR" altLang="zh-CN" sz="1800" dirty="0">
                <a:ea typeface="SimSun" panose="02010600030101010101" pitchFamily="2" charset="-122"/>
              </a:rPr>
              <a:t>β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是一个正的参数）。它的导数形式很优美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E453D-6158-814C-ADE9-76B9CDA3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789870-5B1C-3E45-8659-313246BD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8" y="1200150"/>
            <a:ext cx="2590800" cy="108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D6BD4F-A5CA-4442-A9D1-C0FBED12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3" y="2475592"/>
            <a:ext cx="2482850" cy="1085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F56907-E669-2045-9D10-77029BA2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18" y="3623683"/>
            <a:ext cx="2832100" cy="825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FD38F-6208-AA49-A994-A6589DE17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0"/>
          <a:stretch/>
        </p:blipFill>
        <p:spPr>
          <a:xfrm>
            <a:off x="5219700" y="4473121"/>
            <a:ext cx="4038600" cy="23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24266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8415870" cy="154124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>
              <a:buSzPct val="100000"/>
              <a:buChar char="•"/>
            </a:lvl1pPr>
          </a:lstStyle>
          <a:p>
            <a:r>
              <a:rPr lang="zh-CN" altLang="en-US" dirty="0"/>
              <a:t>卷积运算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sz="2200" dirty="0"/>
              <a:t>用一个固定大小的卷积核扫过输入图，将输入特征图（</a:t>
            </a:r>
            <a:r>
              <a:rPr lang="en-US" altLang="zh-CN" sz="2200" dirty="0"/>
              <a:t>feature</a:t>
            </a:r>
            <a:r>
              <a:rPr lang="zh-CN" altLang="en-US" sz="2200" dirty="0"/>
              <a:t> </a:t>
            </a:r>
            <a:r>
              <a:rPr lang="en-US" altLang="zh-CN" sz="2200" dirty="0"/>
              <a:t>map</a:t>
            </a:r>
            <a:r>
              <a:rPr lang="zh-CN" altLang="en-US" sz="2200" dirty="0"/>
              <a:t>）上对应位置和卷积核上进行内积运算（</a:t>
            </a:r>
            <a:r>
              <a:rPr lang="en-US" altLang="zh-CN" sz="2200" dirty="0"/>
              <a:t>element-wise</a:t>
            </a:r>
            <a:r>
              <a:rPr lang="zh-CN" altLang="en-US" sz="2200" dirty="0"/>
              <a:t>相乘再求和）</a:t>
            </a:r>
            <a:r>
              <a:rPr lang="en-US" altLang="zh-CN" dirty="0"/>
              <a:t>	</a:t>
            </a:r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7FD233-1CA7-4E40-AA05-58570303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1" y="2902361"/>
            <a:ext cx="2494457" cy="1971564"/>
          </a:xfrm>
          <a:prstGeom prst="rect">
            <a:avLst/>
          </a:prstGeom>
        </p:spPr>
      </p:pic>
      <p:pic>
        <p:nvPicPr>
          <p:cNvPr id="5" name="图片 4" descr="图片包含 名片&#10;&#10;描述已自动生成">
            <a:extLst>
              <a:ext uri="{FF2B5EF4-FFF2-40B4-BE49-F238E27FC236}">
                <a16:creationId xmlns:a16="http://schemas.microsoft.com/office/drawing/2014/main" id="{33964FEE-622E-8A4F-BFE7-F6D9477F3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83" y="2912847"/>
            <a:ext cx="1805173" cy="1971565"/>
          </a:xfrm>
          <a:prstGeom prst="rect">
            <a:avLst/>
          </a:prstGeom>
        </p:spPr>
      </p:pic>
      <p:sp>
        <p:nvSpPr>
          <p:cNvPr id="8" name="一层全连接">
            <a:extLst>
              <a:ext uri="{FF2B5EF4-FFF2-40B4-BE49-F238E27FC236}">
                <a16:creationId xmlns:a16="http://schemas.microsoft.com/office/drawing/2014/main" id="{DCCBB0C6-1852-C44A-B527-3BAC005B7052}"/>
              </a:ext>
            </a:extLst>
          </p:cNvPr>
          <p:cNvSpPr txBox="1">
            <a:spLocks/>
          </p:cNvSpPr>
          <p:nvPr/>
        </p:nvSpPr>
        <p:spPr>
          <a:xfrm>
            <a:off x="854014" y="4884411"/>
            <a:ext cx="7866656" cy="108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>
            <a:lvl1pPr marL="361950" marR="0" indent="-361950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360045" marR="0" indent="0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indent="-228600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57300" marR="0" indent="-228600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600200" marR="0" indent="-228600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031022" marR="0" indent="-316522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373922" marR="0" indent="-316522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6822" marR="0" indent="-316522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059722" marR="0" indent="-316522" algn="just" defTabSz="6858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454749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zh-CN" altLang="en-US" sz="1800" dirty="0"/>
              <a:t>目前有很多人为设计好的卷积核</a:t>
            </a:r>
            <a:r>
              <a:rPr lang="en-US" altLang="zh-CN" sz="1800" dirty="0"/>
              <a:t>	</a:t>
            </a:r>
          </a:p>
          <a:p>
            <a:pPr hangingPunct="1"/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AC0163-8992-8D44-9881-1F386D935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446" y="5233894"/>
            <a:ext cx="734043" cy="734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AAFC6F-A7FB-BE41-941F-1B359AC1E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431" y="5233894"/>
            <a:ext cx="734043" cy="723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4006CF-8189-7347-BF6E-AE63FAB69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415" y="5233894"/>
            <a:ext cx="734043" cy="72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EDD676-28F2-C748-ABF8-DBB5C2B77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523" y="5233894"/>
            <a:ext cx="728838" cy="723557"/>
          </a:xfrm>
          <a:prstGeom prst="rect">
            <a:avLst/>
          </a:prstGeom>
        </p:spPr>
      </p:pic>
      <p:pic>
        <p:nvPicPr>
          <p:cNvPr id="12" name="图片 11" descr="图片包含 纵横字谜, 文字&#10;&#10;描述已自动生成">
            <a:extLst>
              <a:ext uri="{FF2B5EF4-FFF2-40B4-BE49-F238E27FC236}">
                <a16:creationId xmlns:a16="http://schemas.microsoft.com/office/drawing/2014/main" id="{40A453FF-A9F6-6E49-912D-465A2B5C4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44" y="2984228"/>
            <a:ext cx="2505075" cy="1828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2123F4-EB58-4984-BDF7-6BC3960622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353581"/>
      </p:ext>
    </p:extLst>
  </p:cSld>
  <p:clrMapOvr>
    <a:masterClrMapping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anose="02010600030101010101" pitchFamily="2" charset="-122"/>
              </a:rPr>
              <a:t>卷积（</a:t>
            </a:r>
            <a:r>
              <a:rPr lang="en-US" altLang="zh-CN" b="1">
                <a:ea typeface="宋体" panose="02010600030101010101" pitchFamily="2" charset="-122"/>
              </a:rPr>
              <a:t>Convolution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卷积运算的定义如下图所示：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24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C68A11-5517-4291-BA85-C649658372B6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632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5D1B10-5961-4E35-86AB-E2F62A3178F6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200"/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55626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anose="02010600030101010101" pitchFamily="2" charset="-122"/>
              </a:rPr>
              <a:t>卷积（</a:t>
            </a:r>
            <a:r>
              <a:rPr lang="en-US" altLang="zh-CN" b="1">
                <a:ea typeface="宋体" panose="02010600030101010101" pitchFamily="2" charset="-122"/>
              </a:rPr>
              <a:t>Convolution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51054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如上图所示，一个</a:t>
            </a:r>
            <a:r>
              <a:rPr lang="en-US" altLang="zh-CN">
                <a:ea typeface="宋体" panose="02010600030101010101" pitchFamily="2" charset="-122"/>
              </a:rPr>
              <a:t>5x5</a:t>
            </a:r>
            <a:r>
              <a:rPr lang="zh-CN" altLang="en-US">
                <a:ea typeface="宋体" panose="02010600030101010101" pitchFamily="2" charset="-122"/>
              </a:rPr>
              <a:t>的图像，用一个</a:t>
            </a:r>
            <a:r>
              <a:rPr lang="en-US" altLang="zh-CN">
                <a:ea typeface="宋体" panose="02010600030101010101" pitchFamily="2" charset="-122"/>
              </a:rPr>
              <a:t>3x3</a:t>
            </a:r>
            <a:r>
              <a:rPr lang="zh-CN" altLang="en-US">
                <a:ea typeface="宋体" panose="02010600030101010101" pitchFamily="2" charset="-122"/>
              </a:rPr>
              <a:t>的卷积核：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   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1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   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0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   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0</a:t>
            </a:r>
            <a:r>
              <a:rPr lang="zh-CN" altLang="en-US">
                <a:ea typeface="宋体" panose="02010600030101010101" pitchFamily="2" charset="-122"/>
              </a:rPr>
              <a:t>　　</a:t>
            </a:r>
            <a:r>
              <a:rPr lang="en-US" altLang="zh-CN">
                <a:ea typeface="宋体" panose="02010600030101010101" pitchFamily="2" charset="-122"/>
              </a:rPr>
              <a:t>1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ea typeface="宋体" panose="02010600030101010101" pitchFamily="2" charset="-122"/>
              </a:rPr>
              <a:t>   来对图像进行卷积操作（可以理解为有一个滑动窗口，把卷积核与对应的图像像素做乘积然后求和），得到了</a:t>
            </a:r>
            <a:r>
              <a:rPr lang="en-US" altLang="zh-CN">
                <a:ea typeface="宋体" panose="02010600030101010101" pitchFamily="2" charset="-122"/>
              </a:rPr>
              <a:t>3x3</a:t>
            </a:r>
            <a:r>
              <a:rPr lang="zh-CN" altLang="en-US">
                <a:ea typeface="宋体" panose="02010600030101010101" pitchFamily="2" charset="-122"/>
              </a:rPr>
              <a:t>的卷积结果。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348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20DDDD-B0B0-49BA-A812-0656942FDBA0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734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088090-AF1F-4FE4-A3C8-45F52528587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ea typeface="宋体" panose="02010600030101010101" pitchFamily="2" charset="-122"/>
              </a:rPr>
              <a:t>卷积（</a:t>
            </a:r>
            <a:r>
              <a:rPr lang="en-US" altLang="zh-CN" b="1">
                <a:ea typeface="宋体" panose="02010600030101010101" pitchFamily="2" charset="-122"/>
              </a:rPr>
              <a:t>Convolution</a:t>
            </a:r>
            <a:r>
              <a:rPr lang="zh-CN" altLang="en-US" b="1">
                <a:ea typeface="宋体" panose="02010600030101010101" pitchFamily="2" charset="-122"/>
              </a:rPr>
              <a:t>）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这个过程可以理解为使用一个过滤器（卷积核）来过滤图像的各个小区域，从而得到这些小区域的特征值</a:t>
            </a:r>
          </a:p>
          <a:p>
            <a:r>
              <a:rPr lang="zh-CN" altLang="en-US">
                <a:ea typeface="宋体" panose="02010600030101010101" pitchFamily="2" charset="-122"/>
              </a:rPr>
              <a:t>在实际训练过程中，卷积核的值是在学习过程中学到的</a:t>
            </a:r>
          </a:p>
          <a:p>
            <a:r>
              <a:rPr lang="zh-CN" altLang="en-US">
                <a:ea typeface="宋体" panose="02010600030101010101" pitchFamily="2" charset="-122"/>
              </a:rPr>
              <a:t>在具体应用中，往往有多个卷积核，可以认为，每个卷积核代表了一种图像模式，如果某个图像块与此卷积核卷积出的值大，则认为此图像块十分接近于此卷积核。如果设计了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个卷积核，可以理解为这个图像上有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种底层纹理模式，也就是用</a:t>
            </a:r>
            <a:r>
              <a:rPr lang="en-US" altLang="zh-CN">
                <a:ea typeface="宋体" panose="02010600030101010101" pitchFamily="2" charset="-122"/>
              </a:rPr>
              <a:t>6</a:t>
            </a:r>
            <a:r>
              <a:rPr lang="zh-CN" altLang="en-US">
                <a:ea typeface="宋体" panose="02010600030101010101" pitchFamily="2" charset="-122"/>
              </a:rPr>
              <a:t>种基础模式就能描绘出一副图像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8372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C1BAE4-85F4-43C5-90FD-00EFF48022E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837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3A2155-33F6-4959-80C0-5118689CD164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200"/>
          </a:p>
        </p:txBody>
      </p:sp>
    </p:spTree>
  </p:cSld>
  <p:clrMapOvr>
    <a:masterClrMapping/>
  </p:clrMapOvr>
  <p:transition>
    <p:zo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以下就是</a:t>
            </a:r>
            <a:r>
              <a:rPr lang="en-US" altLang="zh-CN">
                <a:ea typeface="宋体" panose="02010600030101010101" pitchFamily="2" charset="-122"/>
              </a:rPr>
              <a:t>24</a:t>
            </a:r>
            <a:r>
              <a:rPr lang="zh-CN" altLang="en-US">
                <a:ea typeface="宋体" panose="02010600030101010101" pitchFamily="2" charset="-122"/>
              </a:rPr>
              <a:t>种不同的卷积核的示例：</a:t>
            </a:r>
          </a:p>
        </p:txBody>
      </p:sp>
      <p:sp>
        <p:nvSpPr>
          <p:cNvPr id="59396" name="日期占位符 3"/>
          <p:cNvSpPr>
            <a:spLocks noGrp="1"/>
          </p:cNvSpPr>
          <p:nvPr>
            <p:ph type="dt" sz="quarter" idx="4294967295"/>
          </p:nvPr>
        </p:nvSpPr>
        <p:spPr>
          <a:xfrm>
            <a:off x="304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D3F209-3522-40DA-9679-99FB782A2669}" type="datetime4">
              <a:rPr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2025年5月9日星期五</a:t>
            </a:fld>
            <a:endParaRPr lang="en-US" altLang="zh-CN" sz="1200"/>
          </a:p>
        </p:txBody>
      </p:sp>
      <p:sp>
        <p:nvSpPr>
          <p:cNvPr id="5939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2D4B9A-031D-4C95-862C-054D68528356}" type="slidenum">
              <a:rPr lang="zh-CN" altLang="en-US" sz="12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CN" sz="1200"/>
          </a:p>
        </p:txBody>
      </p:sp>
      <p:pic>
        <p:nvPicPr>
          <p:cNvPr id="593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65532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0" y="228600"/>
            <a:ext cx="9144000" cy="64008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>
              <a:buSzPct val="100000"/>
              <a:buChar char="•"/>
            </a:lvl1pPr>
          </a:lstStyle>
          <a:p>
            <a:pPr>
              <a:lnSpc>
                <a:spcPct val="170000"/>
              </a:lnSpc>
            </a:pPr>
            <a:r>
              <a:rPr lang="zh-CN" altLang="en-US" dirty="0"/>
              <a:t>卷积核大小（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决定一个点的输出值与多大的范围的输入有关</a:t>
            </a:r>
            <a:r>
              <a:rPr lang="en-US" altLang="zh-CN" dirty="0"/>
              <a:t>-&gt;</a:t>
            </a:r>
            <a:r>
              <a:rPr lang="zh-CN" altLang="en-US" dirty="0"/>
              <a:t>感受野（</a:t>
            </a:r>
            <a:r>
              <a:rPr lang="en-US" altLang="zh-CN" dirty="0"/>
              <a:t>respective</a:t>
            </a:r>
            <a:r>
              <a:rPr lang="zh-CN" altLang="en-US" dirty="0"/>
              <a:t> </a:t>
            </a:r>
            <a:r>
              <a:rPr lang="en-US" altLang="zh-CN" dirty="0"/>
              <a:t>filed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通常是奇数，因为奇数大小的核，才能保证中心点四周的长度是相等的。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通常卷积核越大效果越好，但增大卷积核伴随着参数个数平方增长。</a:t>
            </a:r>
            <a:endParaRPr lang="en-US" altLang="zh-CN" dirty="0"/>
          </a:p>
          <a:p>
            <a:pPr marL="457200" lvl="1" indent="0">
              <a:lnSpc>
                <a:spcPct val="170000"/>
              </a:lnSpc>
              <a:buNone/>
            </a:pP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填充（</a:t>
            </a:r>
            <a:r>
              <a:rPr lang="en-US" altLang="zh-CN" dirty="0"/>
              <a:t>padding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目的是不减小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的大小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常见策略：周边补</a:t>
            </a:r>
            <a:r>
              <a:rPr lang="en-US" altLang="zh-CN" dirty="0"/>
              <a:t>0</a:t>
            </a:r>
            <a:r>
              <a:rPr lang="zh-CN" altLang="en-US" dirty="0"/>
              <a:t>；向外对称。</a:t>
            </a:r>
            <a:endParaRPr lang="en-US" altLang="zh-CN" dirty="0"/>
          </a:p>
          <a:p>
            <a:pPr marL="342900" lvl="1" indent="-342900" defTabSz="514350">
              <a:lnSpc>
                <a:spcPct val="170000"/>
              </a:lnSpc>
              <a:buClr>
                <a:schemeClr val="folHlink"/>
              </a:buClr>
              <a:buSzPct val="100000"/>
              <a:buFont typeface="Wingdings" panose="05000000000000000000" pitchFamily="2" charset="2"/>
              <a:buChar char="•"/>
            </a:pPr>
            <a:r>
              <a:rPr lang="zh-CN" altLang="en-US" dirty="0">
                <a:ea typeface="+mn-ea"/>
                <a:cs typeface="+mn-cs"/>
                <a:sym typeface="Arial"/>
              </a:rPr>
              <a:t>步长（</a:t>
            </a:r>
            <a:r>
              <a:rPr lang="en-US" altLang="zh-CN" dirty="0">
                <a:ea typeface="+mn-ea"/>
                <a:cs typeface="+mn-cs"/>
                <a:sym typeface="Arial"/>
              </a:rPr>
              <a:t>stride</a:t>
            </a:r>
            <a:r>
              <a:rPr lang="zh-CN" altLang="en-US" dirty="0">
                <a:ea typeface="+mn-ea"/>
                <a:cs typeface="+mn-cs"/>
                <a:sym typeface="Arial"/>
              </a:rPr>
              <a:t>）</a:t>
            </a:r>
            <a:endParaRPr lang="en-US" altLang="zh-CN" dirty="0">
              <a:ea typeface="+mn-ea"/>
              <a:cs typeface="+mn-cs"/>
              <a:sym typeface="Arial"/>
            </a:endParaRPr>
          </a:p>
          <a:p>
            <a:pPr lvl="1" defTabSz="514350">
              <a:lnSpc>
                <a:spcPct val="170000"/>
              </a:lnSpc>
            </a:pPr>
            <a:r>
              <a:rPr lang="zh-CN" altLang="en-US" dirty="0">
                <a:sym typeface="Arial"/>
              </a:rPr>
              <a:t>用于降低</a:t>
            </a:r>
            <a:r>
              <a:rPr lang="en-US" altLang="zh-CN" dirty="0">
                <a:sym typeface="Arial"/>
              </a:rPr>
              <a:t>feature</a:t>
            </a:r>
            <a:r>
              <a:rPr lang="zh-CN" altLang="en-US" dirty="0">
                <a:sym typeface="Arial"/>
              </a:rPr>
              <a:t> </a:t>
            </a:r>
            <a:r>
              <a:rPr lang="en-US" altLang="zh-CN" dirty="0">
                <a:sym typeface="Arial"/>
              </a:rPr>
              <a:t>maps</a:t>
            </a:r>
            <a:r>
              <a:rPr lang="zh-CN" altLang="en-US" dirty="0">
                <a:sym typeface="Arial"/>
              </a:rPr>
              <a:t>的尺寸</a:t>
            </a:r>
            <a:endParaRPr lang="en-US" altLang="zh-CN" dirty="0">
              <a:sym typeface="Arial"/>
            </a:endParaRP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49F971-E586-4320-9DA6-A6EB79D0A7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721052"/>
      </p:ext>
    </p:extLst>
  </p:cSld>
  <p:clrMapOvr>
    <a:masterClrMapping/>
  </p:clrMapOvr>
  <p:transition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一层全连接"/>
          <p:cNvSpPr txBox="1">
            <a:spLocks noGrp="1"/>
          </p:cNvSpPr>
          <p:nvPr>
            <p:ph type="body" idx="1"/>
          </p:nvPr>
        </p:nvSpPr>
        <p:spPr>
          <a:xfrm>
            <a:off x="304800" y="380999"/>
            <a:ext cx="8763000" cy="26875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Pct val="100000"/>
              <a:buChar char="•"/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卷积中的常用参数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输入输出通道数：输入通道数通常固定，就是上一层输出的通道数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卷积核大小（</a:t>
            </a:r>
            <a:r>
              <a:rPr lang="en-US" altLang="zh-CN" sz="2000" dirty="0"/>
              <a:t>kernel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填充（</a:t>
            </a:r>
            <a:r>
              <a:rPr lang="en-US" altLang="zh-CN" sz="2000" dirty="0"/>
              <a:t>padding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步长（</a:t>
            </a:r>
            <a:r>
              <a:rPr lang="en-US" altLang="zh-CN" sz="2000" dirty="0"/>
              <a:t>stride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8892D6-F565-F449-9BF6-134681F7EE13}"/>
              </a:ext>
            </a:extLst>
          </p:cNvPr>
          <p:cNvSpPr/>
          <p:nvPr/>
        </p:nvSpPr>
        <p:spPr>
          <a:xfrm>
            <a:off x="1133444" y="5257800"/>
            <a:ext cx="5571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各种卷积操作的示意https://github.com/vdumoulin/conv_arithmetic/blob/master/README.md</a:t>
            </a:r>
          </a:p>
        </p:txBody>
      </p:sp>
      <p:pic>
        <p:nvPicPr>
          <p:cNvPr id="11" name="图片 10" descr="图片包含 名片&#10;&#10;描述已自动生成">
            <a:extLst>
              <a:ext uri="{FF2B5EF4-FFF2-40B4-BE49-F238E27FC236}">
                <a16:creationId xmlns:a16="http://schemas.microsoft.com/office/drawing/2014/main" id="{A417A637-5BBB-354D-8141-81BBD7DC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68" y="3168214"/>
            <a:ext cx="1162050" cy="1228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A1A94E-35D8-284A-ABBD-D6F8C85B0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44" y="3149603"/>
            <a:ext cx="1080620" cy="12287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58BCE1-FE0D-7F4C-8938-FFBE1DE71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09" y="3168214"/>
            <a:ext cx="1254323" cy="12287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C00882C-2B0A-E046-A19C-756532B5BE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92" y="3053537"/>
            <a:ext cx="1392896" cy="13434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463D85-B11E-1949-866F-CB8B0A039EE6}"/>
              </a:ext>
            </a:extLst>
          </p:cNvPr>
          <p:cNvSpPr txBox="1"/>
          <p:nvPr/>
        </p:nvSpPr>
        <p:spPr>
          <a:xfrm>
            <a:off x="2988973" y="4378328"/>
            <a:ext cx="93006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47494B"/>
                </a:solidFill>
                <a:latin typeface="+mn-lt"/>
                <a:sym typeface="Calibri"/>
              </a:rPr>
              <a:t>padding=0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stride=1</a:t>
            </a:r>
            <a:endParaRPr lang="zh-CN" altLang="en-US" sz="1350" dirty="0">
              <a:solidFill>
                <a:srgbClr val="47494B"/>
              </a:solidFill>
              <a:latin typeface="+mn-lt"/>
              <a:sym typeface="Calibri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6838C6-7CA8-3C47-9EB7-657E58651718}"/>
              </a:ext>
            </a:extLst>
          </p:cNvPr>
          <p:cNvSpPr txBox="1"/>
          <p:nvPr/>
        </p:nvSpPr>
        <p:spPr>
          <a:xfrm>
            <a:off x="4344133" y="4378327"/>
            <a:ext cx="93006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47494B"/>
                </a:solidFill>
                <a:latin typeface="+mn-lt"/>
                <a:sym typeface="Calibri"/>
              </a:rPr>
              <a:t>padding=1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stride=1</a:t>
            </a:r>
            <a:endParaRPr lang="zh-CN" altLang="en-US" sz="1350" dirty="0">
              <a:solidFill>
                <a:srgbClr val="47494B"/>
              </a:solidFill>
              <a:latin typeface="+mn-lt"/>
              <a:sym typeface="Calibr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763850-C83A-E74D-A961-3CFCF23D2841}"/>
              </a:ext>
            </a:extLst>
          </p:cNvPr>
          <p:cNvSpPr txBox="1"/>
          <p:nvPr/>
        </p:nvSpPr>
        <p:spPr>
          <a:xfrm>
            <a:off x="5854801" y="4349477"/>
            <a:ext cx="93006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47494B"/>
                </a:solidFill>
                <a:latin typeface="+mn-lt"/>
                <a:sym typeface="Calibri"/>
              </a:rPr>
              <a:t>padding=0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stride=2</a:t>
            </a:r>
            <a:endParaRPr lang="zh-CN" altLang="en-US" sz="1350" dirty="0">
              <a:solidFill>
                <a:srgbClr val="47494B"/>
              </a:solidFill>
              <a:latin typeface="+mn-lt"/>
              <a:sym typeface="Calibri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CC2973-5577-CD4F-B95B-99870D8333BE}"/>
              </a:ext>
            </a:extLst>
          </p:cNvPr>
          <p:cNvSpPr txBox="1"/>
          <p:nvPr/>
        </p:nvSpPr>
        <p:spPr>
          <a:xfrm>
            <a:off x="7388018" y="4393137"/>
            <a:ext cx="93006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47494B"/>
                </a:solidFill>
                <a:latin typeface="+mn-lt"/>
                <a:sym typeface="Calibri"/>
              </a:rPr>
              <a:t>padding=1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stride=2</a:t>
            </a:r>
            <a:endParaRPr lang="zh-CN" altLang="en-US" sz="1350" dirty="0">
              <a:solidFill>
                <a:srgbClr val="47494B"/>
              </a:solidFill>
              <a:latin typeface="+mn-lt"/>
              <a:sym typeface="Calibri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FE522E-FA69-48FF-86AF-B9870F57B5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42256"/>
      </p:ext>
    </p:extLst>
  </p:cSld>
  <p:clrMapOvr>
    <a:masterClrMapping/>
  </p:clrMapOvr>
  <p:transition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C51BE3A-79E1-7A46-9625-36AD1947620C}"/>
              </a:ext>
            </a:extLst>
          </p:cNvPr>
          <p:cNvSpPr/>
          <p:nvPr/>
        </p:nvSpPr>
        <p:spPr>
          <a:xfrm>
            <a:off x="339066" y="533400"/>
            <a:ext cx="1523494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7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图像表示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AFFB1-629B-7B4F-A987-B1A1DB48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CFCC3-64B8-CB40-979A-B2DEC875001B}" type="slidenum">
              <a:rPr kumimoji="1" lang="zh-CN" altLang="en-US" smtClean="0"/>
              <a:t>87</a:t>
            </a:fld>
            <a:endParaRPr kumimoji="1" lang="zh-CN" altLang="en-US"/>
          </a:p>
        </p:txBody>
      </p:sp>
      <p:pic>
        <p:nvPicPr>
          <p:cNvPr id="38914" name="Picture 2" descr="Machine Learning - Going Furthur with CNN Part 2 - DEV Community">
            <a:extLst>
              <a:ext uri="{FF2B5EF4-FFF2-40B4-BE49-F238E27FC236}">
                <a16:creationId xmlns:a16="http://schemas.microsoft.com/office/drawing/2014/main" id="{92F1FD16-40A2-214E-978F-7DC81705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4144038" cy="251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A993E1-623C-1B40-9214-988C78E3B500}"/>
              </a:ext>
            </a:extLst>
          </p:cNvPr>
          <p:cNvSpPr txBox="1"/>
          <p:nvPr/>
        </p:nvSpPr>
        <p:spPr>
          <a:xfrm>
            <a:off x="3200400" y="464043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数字图像的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A66F9E-5BC2-F147-B55E-F4B54D5F8008}"/>
              </a:ext>
            </a:extLst>
          </p:cNvPr>
          <p:cNvSpPr/>
          <p:nvPr/>
        </p:nvSpPr>
        <p:spPr>
          <a:xfrm>
            <a:off x="2327934" y="2244545"/>
            <a:ext cx="1391763" cy="24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255x255x3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12021F-F027-8C48-B000-44B6724A64F1}"/>
              </a:ext>
            </a:extLst>
          </p:cNvPr>
          <p:cNvSpPr/>
          <p:nvPr/>
        </p:nvSpPr>
        <p:spPr>
          <a:xfrm>
            <a:off x="4942115" y="2120197"/>
            <a:ext cx="1391762" cy="24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</a:rPr>
              <a:t>255x255x1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92513"/>
      </p:ext>
    </p:extLst>
  </p:cSld>
  <p:clrMapOvr>
    <a:masterClrMapping/>
  </p:clrMapOvr>
  <p:transition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7E0DAC-DC90-E40F-00FC-2642C535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3242"/>
      </p:ext>
    </p:extLst>
  </p:cSld>
  <p:clrMapOvr>
    <a:masterClrMapping/>
  </p:clrMapOvr>
  <p:transition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8D5699-0D5B-5ADE-DDE1-2308EC2B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767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61EF8-3E2C-2B41-B6CB-D46FC223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8F46D-1CE5-3341-BCF7-321FBB2DC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8305800" cy="5105400"/>
          </a:xfrm>
        </p:spPr>
        <p:txBody>
          <a:bodyPr/>
          <a:lstStyle/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另一种激活函数是双曲正切函数（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hyperbolic tangent function</a:t>
            </a:r>
            <a:r>
              <a:rPr lang="zh-CN" altLang="en" sz="2000" dirty="0">
                <a:latin typeface="SimSun" panose="02010600030101010101" pitchFamily="2" charset="-122"/>
                <a:ea typeface="SimSun" panose="02010600030101010101" pitchFamily="2" charset="-122"/>
              </a:rPr>
              <a:t>）。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它是一种与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sigmoid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函数不同但类似的函数；它依然是一个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型函数</a:t>
            </a:r>
            <a:r>
              <a:rPr lang="zh-CN" altLang="en" sz="20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但它在 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±1 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处“饱和”（也就是说，函数值趋近于某个固定值），而不是在 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 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和 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 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之间饱和，这在某些情况下会更有用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tanh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函数的导数形式也很优美：</a:t>
            </a:r>
            <a:endParaRPr lang="en-US" altLang="zh-CN" sz="2000" dirty="0"/>
          </a:p>
          <a:p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可以很容易地在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sigmoid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函数和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tanh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函数的形式之间进行转换：</a:t>
            </a:r>
            <a:b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因为如果一个函数的饱和值是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±1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，那么可以通过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0.5×(</a:t>
            </a:r>
            <a:r>
              <a:rPr lang="en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x+1)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将其转换为区间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(0,1)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内的形式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E453D-6158-814C-ADE9-76B9CDA3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4DFBEE-26CD-4F2F-95E7-1B115DE4297D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9152EF-8627-DD46-8367-3EAC0DED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5" y="2676525"/>
            <a:ext cx="4495800" cy="749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B4FD4F-D56E-F741-8510-EF1C77CF6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5" t="12160" b="64925"/>
          <a:stretch/>
        </p:blipFill>
        <p:spPr>
          <a:xfrm>
            <a:off x="5709559" y="2895600"/>
            <a:ext cx="2590800" cy="685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02334C-AAA8-1F46-A0D4-B8D8A48DB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"/>
          <a:stretch/>
        </p:blipFill>
        <p:spPr>
          <a:xfrm>
            <a:off x="4414159" y="3978729"/>
            <a:ext cx="2590800" cy="3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50833"/>
      </p:ext>
    </p:extLst>
  </p:cSld>
  <p:clrMapOvr>
    <a:masterClrMapping/>
  </p:clrMapOvr>
  <p:transition>
    <p:zo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DBDD19-661C-E9D6-C5B1-42E4863A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70855"/>
      </p:ext>
    </p:extLst>
  </p:cSld>
  <p:clrMapOvr>
    <a:masterClrMapping/>
  </p:clrMapOvr>
  <p:transition>
    <p:zo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79E2F-E5CE-9AFF-1828-C64B1DD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3384"/>
      </p:ext>
    </p:extLst>
  </p:cSld>
  <p:clrMapOvr>
    <a:masterClrMapping/>
  </p:clrMapOvr>
  <p:transition>
    <p:zo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977D7-23E6-7E8B-0FEE-C38E06E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09382"/>
      </p:ext>
    </p:extLst>
  </p:cSld>
  <p:clrMapOvr>
    <a:masterClrMapping/>
  </p:clrMapOvr>
  <p:transition>
    <p:zo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403A31-F8A7-8FFA-1646-ED9E79BC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7148"/>
      </p:ext>
    </p:extLst>
  </p:cSld>
  <p:clrMapOvr>
    <a:masterClrMapping/>
  </p:clrMapOvr>
  <p:transition>
    <p:zo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5A57EB-A2FD-AC30-E9F5-70A1B5D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3211"/>
      </p:ext>
    </p:extLst>
  </p:cSld>
  <p:clrMapOvr>
    <a:masterClrMapping/>
  </p:clrMapOvr>
  <p:transition>
    <p:zo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893C9E-0667-E235-394D-E5C7B19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0145"/>
      </p:ext>
    </p:extLst>
  </p:cSld>
  <p:clrMapOvr>
    <a:masterClrMapping/>
  </p:clrMapOvr>
  <p:transition>
    <p:zo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43B249-6BCB-74DA-AF7E-6A24B39C3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8856"/>
      </p:ext>
    </p:extLst>
  </p:cSld>
  <p:clrMapOvr>
    <a:masterClrMapping/>
  </p:clrMapOvr>
  <p:transition>
    <p:zo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23F1D-9996-0B0D-9D1C-B7A09DDC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6734"/>
      </p:ext>
    </p:extLst>
  </p:cSld>
  <p:clrMapOvr>
    <a:masterClrMapping/>
  </p:clrMapOvr>
  <p:transition>
    <p:zo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858A4E-AF4C-6C05-7111-767B3AEF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7975"/>
      </p:ext>
    </p:extLst>
  </p:cSld>
  <p:clrMapOvr>
    <a:masterClrMapping/>
  </p:clrMapOvr>
  <p:transition>
    <p:zo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667A08-1433-784B-E85D-3FF88322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0324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27593</TotalTime>
  <Words>6987</Words>
  <Application>Microsoft Macintosh PowerPoint</Application>
  <PresentationFormat>全屏显示(4:3)</PresentationFormat>
  <Paragraphs>792</Paragraphs>
  <Slides>169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169</vt:i4>
      </vt:variant>
    </vt:vector>
  </HeadingPairs>
  <TitlesOfParts>
    <vt:vector size="182" baseType="lpstr">
      <vt:lpstr>宋体</vt:lpstr>
      <vt:lpstr>宋体</vt:lpstr>
      <vt:lpstr>Microsoft YaHei</vt:lpstr>
      <vt:lpstr>Arial</vt:lpstr>
      <vt:lpstr>Calibri</vt:lpstr>
      <vt:lpstr>Cambria Math</vt:lpstr>
      <vt:lpstr>Tahoma</vt:lpstr>
      <vt:lpstr>Times New Roman</vt:lpstr>
      <vt:lpstr>Wingdings</vt:lpstr>
      <vt:lpstr>Blends</vt:lpstr>
      <vt:lpstr>Equation.3</vt:lpstr>
      <vt:lpstr>公式</vt:lpstr>
      <vt:lpstr>Equation</vt:lpstr>
      <vt:lpstr>本讲内容</vt:lpstr>
      <vt:lpstr>神经网络</vt:lpstr>
      <vt:lpstr>神经网络</vt:lpstr>
      <vt:lpstr>神经元</vt:lpstr>
      <vt:lpstr>偏置（bias）</vt:lpstr>
      <vt:lpstr>偏置（bias）</vt:lpstr>
      <vt:lpstr>感知机（Perceptron）</vt:lpstr>
      <vt:lpstr>激活函数</vt:lpstr>
      <vt:lpstr>激活函数</vt:lpstr>
      <vt:lpstr>激活函数</vt:lpstr>
      <vt:lpstr>神经网络</vt:lpstr>
      <vt:lpstr>神经网络</vt:lpstr>
      <vt:lpstr>神经网络</vt:lpstr>
      <vt:lpstr>神经网络</vt:lpstr>
      <vt:lpstr>PowerPoint 演示文稿</vt:lpstr>
      <vt:lpstr>PowerPoint 演示文稿</vt:lpstr>
      <vt:lpstr>常用的神经网络</vt:lpstr>
      <vt:lpstr>深度神经网络</vt:lpstr>
      <vt:lpstr>深度学习</vt:lpstr>
      <vt:lpstr>深度学习</vt:lpstr>
      <vt:lpstr>PowerPoint 演示文稿</vt:lpstr>
      <vt:lpstr>深度学习</vt:lpstr>
      <vt:lpstr>PowerPoint 演示文稿</vt:lpstr>
      <vt:lpstr>PowerPoint 演示文稿</vt:lpstr>
      <vt:lpstr>PowerPoint 演示文稿</vt:lpstr>
      <vt:lpstr>PowerPoint 演示文稿</vt:lpstr>
      <vt:lpstr>基于神经网络的分类方法</vt:lpstr>
      <vt:lpstr>基于神经网络的分类方法</vt:lpstr>
      <vt:lpstr>基于神经网络的分类方法</vt:lpstr>
      <vt:lpstr>基于神经网络的分类方法</vt:lpstr>
      <vt:lpstr>后向传播算法</vt:lpstr>
      <vt:lpstr>定义网络拓扑 </vt:lpstr>
      <vt:lpstr>定义网络拓扑 </vt:lpstr>
      <vt:lpstr>定义网络拓扑 </vt:lpstr>
      <vt:lpstr>定义网络拓扑</vt:lpstr>
      <vt:lpstr>后向传播算法</vt:lpstr>
      <vt:lpstr>后向传播算法</vt:lpstr>
      <vt:lpstr>后向传播算法</vt:lpstr>
      <vt:lpstr>后向传播算法</vt:lpstr>
      <vt:lpstr>向前传播输入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向后传播误差</vt:lpstr>
      <vt:lpstr>向后传播误差</vt:lpstr>
      <vt:lpstr>向后传播误差</vt:lpstr>
      <vt:lpstr>后向传播算法</vt:lpstr>
      <vt:lpstr>反向传播</vt:lpstr>
      <vt:lpstr>损失函数（Loss function）</vt:lpstr>
      <vt:lpstr>损失函数</vt:lpstr>
      <vt:lpstr>最优化（Optimize）</vt:lpstr>
      <vt:lpstr>梯度下降</vt:lpstr>
      <vt:lpstr>PowerPoint 演示文稿</vt:lpstr>
      <vt:lpstr>PowerPoint 演示文稿</vt:lpstr>
      <vt:lpstr>PowerPoint 演示文稿</vt:lpstr>
      <vt:lpstr>梯度下降（GD） https://www.cnblogs.com/pinard/p/5970503.html</vt:lpstr>
      <vt:lpstr>梯度下降（GD）</vt:lpstr>
      <vt:lpstr>梯度下降（GD）</vt:lpstr>
      <vt:lpstr>梯度下降（GD）</vt:lpstr>
      <vt:lpstr>简单导数计算</vt:lpstr>
      <vt:lpstr>Sigmod激活函数的求导</vt:lpstr>
      <vt:lpstr>PowerPoint 演示文稿</vt:lpstr>
      <vt:lpstr>PowerPoint 演示文稿</vt:lpstr>
      <vt:lpstr>PowerPoint 演示文稿</vt:lpstr>
      <vt:lpstr>Example</vt:lpstr>
      <vt:lpstr>人类视觉原理</vt:lpstr>
      <vt:lpstr>CNN</vt:lpstr>
      <vt:lpstr>PowerPoint 演示文稿</vt:lpstr>
      <vt:lpstr>CNN</vt:lpstr>
      <vt:lpstr>What is CNN?</vt:lpstr>
      <vt:lpstr>CNN</vt:lpstr>
      <vt:lpstr>PowerPoint 演示文稿</vt:lpstr>
      <vt:lpstr>PowerPoint 演示文稿</vt:lpstr>
      <vt:lpstr>为什么要降低参数量级？</vt:lpstr>
      <vt:lpstr>CNN</vt:lpstr>
      <vt:lpstr>An Example of 2-D Convolution</vt:lpstr>
      <vt:lpstr>PowerPoint 演示文稿</vt:lpstr>
      <vt:lpstr>卷积（Convolution）</vt:lpstr>
      <vt:lpstr>卷积（Convolution）</vt:lpstr>
      <vt:lpstr>卷积（Convolution）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池化（Pooling）</vt:lpstr>
      <vt:lpstr>PowerPoint 演示文稿</vt:lpstr>
      <vt:lpstr>其它常见层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训练过程</vt:lpstr>
      <vt:lpstr>PowerPoint 演示文稿</vt:lpstr>
      <vt:lpstr>常用的激活函数</vt:lpstr>
      <vt:lpstr>Sigmoid和softmax的区别</vt:lpstr>
      <vt:lpstr>关于梯度消失或者爆炸</vt:lpstr>
      <vt:lpstr>图上的深度学习</vt:lpstr>
      <vt:lpstr>图学习任务</vt:lpstr>
      <vt:lpstr>图学习任务</vt:lpstr>
      <vt:lpstr>图学习任务</vt:lpstr>
      <vt:lpstr>图学习任务</vt:lpstr>
      <vt:lpstr>图学习任务</vt:lpstr>
      <vt:lpstr>图学习任务</vt:lpstr>
      <vt:lpstr>图结点表示</vt:lpstr>
      <vt:lpstr>图结点表示</vt:lpstr>
      <vt:lpstr>图结点表示</vt:lpstr>
      <vt:lpstr>图结点表示</vt:lpstr>
      <vt:lpstr>图结点表示</vt:lpstr>
      <vt:lpstr>图结点表示</vt:lpstr>
      <vt:lpstr>图结点表示</vt:lpstr>
      <vt:lpstr>图结点表示</vt:lpstr>
      <vt:lpstr>Permutation Invariant（排列不变性）</vt:lpstr>
      <vt:lpstr>Permutation Invariant（排列不变性）</vt:lpstr>
      <vt:lpstr>permutation equivariant（排列等价性）</vt:lpstr>
      <vt:lpstr>permutation equivariant（排列等价性）</vt:lpstr>
      <vt:lpstr>图神经网络</vt:lpstr>
      <vt:lpstr>图神经网络</vt:lpstr>
      <vt:lpstr>图神经网络</vt:lpstr>
      <vt:lpstr>图神经网络</vt:lpstr>
      <vt:lpstr>图神经网络</vt:lpstr>
      <vt:lpstr>基于Message Passing架构的GCN</vt:lpstr>
      <vt:lpstr>图神经网络</vt:lpstr>
      <vt:lpstr>图神经网络</vt:lpstr>
      <vt:lpstr>GCN vs. CNN</vt:lpstr>
      <vt:lpstr>PowerPoint 演示文稿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7class</dc:title>
  <dc:creator>Jiawei Han</dc:creator>
  <cp:lastModifiedBy>Microsoft Office User</cp:lastModifiedBy>
  <cp:revision>539</cp:revision>
  <cp:lastPrinted>1999-09-10T20:38:56Z</cp:lastPrinted>
  <dcterms:created xsi:type="dcterms:W3CDTF">1998-06-19T04:38:52Z</dcterms:created>
  <dcterms:modified xsi:type="dcterms:W3CDTF">2025-05-08T23:29:27Z</dcterms:modified>
  <cp:category>data mining book slides</cp:category>
</cp:coreProperties>
</file>